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7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12.png" ContentType="image/png"/>
  <Override PartName="/ppt/media/image9.png" ContentType="image/png"/>
  <Override PartName="/ppt/media/image11.png" ContentType="image/png"/>
  <Override PartName="/ppt/media/image7.jpeg" ContentType="image/jpeg"/>
  <Override PartName="/ppt/media/image18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jpeg" ContentType="image/jpeg"/>
  <Override PartName="/ppt/media/image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media/image14.jpeg" ContentType="image/jpeg"/>
  <Override PartName="/ppt/media/image17.jpeg" ContentType="image/jpeg"/>
  <Override PartName="/ppt/media/image15.jpeg" ContentType="image/jpeg"/>
  <Override PartName="/ppt/media/image16.jpeg" ContentType="image/jpeg"/>
  <Override PartName="/ppt/media/image21.jpeg" ContentType="image/jpeg"/>
  <Override PartName="/ppt/media/image13.png" ContentType="image/png"/>
  <Override PartName="/ppt/media/image20.png" ContentType="image/png"/>
  <Override PartName="/ppt/media/image19.jpeg" ContentType="image/jpeg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ppt/_rels/presentation.xml.rels" ContentType="application/vnd.openxmlformats-package.relationships+xml"/>
  <Override PartName="/customXml/itemProps3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customXml" Target="../customXml/item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customXml" Target="../customXml/item3.xml"/><Relationship Id="rId1" Type="http://schemas.openxmlformats.org/officeDocument/2006/relationships/theme" Target="theme/theme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customXml" Target="../customXml/item2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5E12326B-AD8D-487C-9BDE-932A7BD5DD8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"/>
          <p:cNvSpPr/>
          <p:nvPr/>
        </p:nvSpPr>
        <p:spPr>
          <a:xfrm>
            <a:off x="3884760" y="8685360"/>
            <a:ext cx="2965680" cy="45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F8BD38DB-A825-43A7-BFF3-DADCB99F61E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"/>
          <p:cNvSpPr/>
          <p:nvPr/>
        </p:nvSpPr>
        <p:spPr>
          <a:xfrm>
            <a:off x="3884760" y="8685360"/>
            <a:ext cx="2965680" cy="45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F7B52CF4-D4B2-4572-B707-B0B49C15918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3884760" y="8685360"/>
            <a:ext cx="2966040" cy="45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191530AE-7EE9-4307-9772-1CB74E8CD16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"/>
          <p:cNvSpPr/>
          <p:nvPr/>
        </p:nvSpPr>
        <p:spPr>
          <a:xfrm>
            <a:off x="3884760" y="8685360"/>
            <a:ext cx="2966040" cy="45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DDAF3F77-187D-4CC4-A1A7-4B08CB2714A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"/>
          <p:cNvSpPr/>
          <p:nvPr/>
        </p:nvSpPr>
        <p:spPr>
          <a:xfrm>
            <a:off x="3884760" y="8685360"/>
            <a:ext cx="2966040" cy="45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36F60E64-09D4-41A0-84BA-636D263C756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"/>
          <p:cNvSpPr/>
          <p:nvPr/>
        </p:nvSpPr>
        <p:spPr>
          <a:xfrm>
            <a:off x="3884760" y="8685360"/>
            <a:ext cx="2966040" cy="45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9E005B96-D637-4BF0-8B1A-D8DBFD6237B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"/>
          <p:cNvSpPr/>
          <p:nvPr/>
        </p:nvSpPr>
        <p:spPr>
          <a:xfrm>
            <a:off x="3884760" y="8685360"/>
            <a:ext cx="2966040" cy="45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ED0C4223-8634-4868-8857-8DC948B40FF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"/>
          <p:cNvSpPr/>
          <p:nvPr/>
        </p:nvSpPr>
        <p:spPr>
          <a:xfrm>
            <a:off x="3884760" y="8685360"/>
            <a:ext cx="2965680" cy="45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95D1D976-BF5C-46F3-85D2-4253AA0E175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"/>
          <p:cNvSpPr/>
          <p:nvPr/>
        </p:nvSpPr>
        <p:spPr>
          <a:xfrm>
            <a:off x="3884760" y="8685360"/>
            <a:ext cx="2966040" cy="45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21C4F47C-7BDE-4003-B7CF-ABCDFC18A3D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"/>
          <p:cNvSpPr/>
          <p:nvPr/>
        </p:nvSpPr>
        <p:spPr>
          <a:xfrm>
            <a:off x="3884760" y="8685360"/>
            <a:ext cx="2966040" cy="45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A643E8EC-9AD2-4D17-AC99-FBFBAAFC971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1000" cy="41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"/>
          <p:cNvSpPr/>
          <p:nvPr/>
        </p:nvSpPr>
        <p:spPr>
          <a:xfrm>
            <a:off x="4402440" y="9553680"/>
            <a:ext cx="3363480" cy="4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895B9691-879D-477C-B409-927AA4154B7C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402440" y="9553680"/>
            <a:ext cx="3365280" cy="50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7EBA2DB9-DA3A-47DD-A43C-B0AE8D80C06A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1295280" y="754200"/>
            <a:ext cx="5180760" cy="377136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76520" y="4777200"/>
            <a:ext cx="6213600" cy="45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"/>
          <p:cNvSpPr/>
          <p:nvPr/>
        </p:nvSpPr>
        <p:spPr>
          <a:xfrm>
            <a:off x="3884760" y="8685360"/>
            <a:ext cx="2965680" cy="45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A57D9596-26DB-4F4B-8FF4-EE060A9DCB9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"/>
          <p:cNvSpPr/>
          <p:nvPr/>
        </p:nvSpPr>
        <p:spPr>
          <a:xfrm>
            <a:off x="3884760" y="8685360"/>
            <a:ext cx="2965680" cy="45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C8BE9CDD-F8FE-46CC-A540-C894016F768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 remarkable feature of MPI is that </a:t>
            </a:r>
            <a:r>
              <a:rPr b="0" i="1" lang="en-US" sz="2000" spc="-1" strike="noStrike">
                <a:latin typeface="Arial"/>
              </a:rPr>
              <a:t>the user writes a single code which runs on all the computers</a:t>
            </a:r>
            <a:r>
              <a:rPr b="0" lang="en-US" sz="2000" spc="-1" strike="noStrike">
                <a:latin typeface="Arial"/>
              </a:rPr>
              <a:t>. However, because each computer is assigned a unique identifying number, it is possible for different actions to occur on different machines, even though they run the same code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7A0AA7BA-8695-4B0C-8638-993BCEF5C4B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"/>
          <p:cNvSpPr/>
          <p:nvPr/>
        </p:nvSpPr>
        <p:spPr>
          <a:xfrm>
            <a:off x="4402440" y="9553680"/>
            <a:ext cx="3363480" cy="4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C73C358A-49BC-48B5-AD19-F2E14CDC5701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402440" y="9553680"/>
            <a:ext cx="3365280" cy="50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D68C3AB9-2954-4B4A-A79E-3F052E950B95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1295280" y="754200"/>
            <a:ext cx="5180760" cy="377136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76520" y="4777200"/>
            <a:ext cx="6213600" cy="45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"/>
          <p:cNvSpPr/>
          <p:nvPr/>
        </p:nvSpPr>
        <p:spPr>
          <a:xfrm>
            <a:off x="4402440" y="9553680"/>
            <a:ext cx="3363480" cy="4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2C63BC19-89A1-4019-9EFF-F3F938BD7319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>
            <a:off x="4402440" y="9553680"/>
            <a:ext cx="3365280" cy="50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7D160D4A-F09D-41FF-BBE9-0265C1A3FA64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1295280" y="754200"/>
            <a:ext cx="5180760" cy="377136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76520" y="4777200"/>
            <a:ext cx="6213600" cy="45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"/>
          <p:cNvSpPr/>
          <p:nvPr/>
        </p:nvSpPr>
        <p:spPr>
          <a:xfrm>
            <a:off x="4402440" y="9553680"/>
            <a:ext cx="3363480" cy="4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722C3884-2464-4E13-A20F-A5C8F017BE60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402440" y="9553680"/>
            <a:ext cx="3365280" cy="50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39CFBD09-0164-47EE-AA9E-CD54A7919968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1295280" y="754200"/>
            <a:ext cx="5180760" cy="377136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76520" y="4777200"/>
            <a:ext cx="6213600" cy="45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3884760" y="8685360"/>
            <a:ext cx="2965680" cy="45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F5B6A0D5-5E41-4DF4-818F-B6A1D22DA8E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"/>
          <p:cNvSpPr/>
          <p:nvPr/>
        </p:nvSpPr>
        <p:spPr>
          <a:xfrm>
            <a:off x="3884760" y="8685360"/>
            <a:ext cx="2965680" cy="45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8C237E95-618F-4734-B624-60E900E3419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920" cy="342792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0640" cy="41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"/>
          <p:cNvGrpSpPr/>
          <p:nvPr/>
        </p:nvGrpSpPr>
        <p:grpSpPr>
          <a:xfrm>
            <a:off x="608400" y="274320"/>
            <a:ext cx="10917000" cy="1281240"/>
            <a:chOff x="608400" y="274320"/>
            <a:chExt cx="10917000" cy="1281240"/>
          </a:xfrm>
        </p:grpSpPr>
        <p:pic>
          <p:nvPicPr>
            <p:cNvPr id="197" name="" descr=""/>
            <p:cNvPicPr/>
            <p:nvPr/>
          </p:nvPicPr>
          <p:blipFill>
            <a:blip r:embed="rId1"/>
            <a:stretch/>
          </p:blipFill>
          <p:spPr>
            <a:xfrm>
              <a:off x="608400" y="274320"/>
              <a:ext cx="10917000" cy="1281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8" name=""/>
            <p:cNvSpPr/>
            <p:nvPr/>
          </p:nvSpPr>
          <p:spPr>
            <a:xfrm>
              <a:off x="608400" y="274320"/>
              <a:ext cx="10917000" cy="128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" name=""/>
          <p:cNvSpPr/>
          <p:nvPr/>
        </p:nvSpPr>
        <p:spPr>
          <a:xfrm>
            <a:off x="608400" y="1143000"/>
            <a:ext cx="10972440" cy="516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Think about it</a:t>
            </a:r>
            <a:endParaRPr b="0" lang="en-US" sz="2800" spc="-1" strike="noStrike">
              <a:latin typeface="Arial"/>
            </a:endParaRPr>
          </a:p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Linux OS 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–</a:t>
            </a:r>
            <a:r>
              <a:rPr b="0" lang="en-US" sz="2800" spc="-1" strike="noStrike">
                <a:solidFill>
                  <a:srgbClr val="ffffff"/>
                </a:solidFill>
                <a:latin typeface="Noto Sans ExtraBold"/>
                <a:ea typeface="Noto Sans ExtraBold"/>
              </a:rPr>
              <a:t>‣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Noto Sans ExtraBold"/>
              </a:rPr>
              <a:t>  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Basics</a:t>
            </a:r>
            <a:endParaRPr b="0" lang="en-US" sz="2800" spc="-1" strike="noStrike">
              <a:latin typeface="Arial"/>
            </a:endParaRPr>
          </a:p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Command Line Basics  –‣ </a:t>
            </a: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Basics</a:t>
            </a:r>
            <a:endParaRPr b="0" lang="en-US" sz="2400" spc="-1" strike="noStrike">
              <a:latin typeface="Arial"/>
            </a:endParaRPr>
          </a:p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SSH  –‣ s</a:t>
            </a: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sh access, keys, key copy</a:t>
            </a:r>
            <a:endParaRPr b="0" lang="en-US" sz="2400" spc="-1" strike="noStrike">
              <a:latin typeface="Arial"/>
            </a:endParaRPr>
          </a:p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HPC Clusters  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–‣  </a:t>
            </a: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Overview</a:t>
            </a:r>
            <a:endParaRPr b="0" lang="en-US" sz="2400" spc="-1" strike="noStrike">
              <a:latin typeface="Arial"/>
            </a:endParaRPr>
          </a:p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MPI Basics  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–‣ </a:t>
            </a: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Overview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"/>
          <p:cNvSpPr/>
          <p:nvPr/>
        </p:nvSpPr>
        <p:spPr>
          <a:xfrm>
            <a:off x="4312440" y="1152000"/>
            <a:ext cx="4423320" cy="31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34960" indent="-392040">
              <a:lnSpc>
                <a:spcPct val="9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Directory Tree  - </a:t>
            </a:r>
            <a:endParaRPr b="0" lang="en-US" sz="2800" spc="-1" strike="noStrike">
              <a:latin typeface="Arial"/>
            </a:endParaRPr>
          </a:p>
          <a:p>
            <a:pPr marL="534960" indent="-392040">
              <a:lnSpc>
                <a:spcPct val="9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7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dev  &amp; proc</a:t>
            </a:r>
            <a:endParaRPr b="0" lang="en-US" sz="3200" spc="-1" strike="noStrike">
              <a:latin typeface="Arial"/>
            </a:endParaRPr>
          </a:p>
          <a:p>
            <a:pPr marL="855720" indent="-271440">
              <a:lnSpc>
                <a:spcPct val="90000"/>
              </a:lnSpc>
              <a:spcBef>
                <a:spcPts val="649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2109960" y="335880"/>
            <a:ext cx="8146800" cy="76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000" spc="-1" strike="noStrike">
                <a:solidFill>
                  <a:srgbClr val="bdb76b"/>
                </a:solidFill>
                <a:latin typeface="Arial"/>
                <a:ea typeface="DejaVu Sans"/>
              </a:rPr>
              <a:t>System Structure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627840" y="994320"/>
            <a:ext cx="3130920" cy="581544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8922600" y="763920"/>
            <a:ext cx="3130920" cy="609192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552600" y="220680"/>
            <a:ext cx="1216800" cy="41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180" spc="-1" strike="noStrike">
                <a:solidFill>
                  <a:srgbClr val="ffffff"/>
                </a:solidFill>
                <a:latin typeface="Arial"/>
                <a:ea typeface="DejaVu Sans"/>
              </a:rPr>
              <a:t>Fedora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8922600" y="335880"/>
            <a:ext cx="2136240" cy="41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180" spc="-1" strike="noStrike">
                <a:solidFill>
                  <a:srgbClr val="ffffff"/>
                </a:solidFill>
                <a:latin typeface="Arial"/>
                <a:ea typeface="DejaVu Sans"/>
              </a:rPr>
              <a:t>Ubuntu</a:t>
            </a:r>
            <a:endParaRPr b="0" lang="en-US" sz="2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-124920" y="0"/>
            <a:ext cx="12314880" cy="8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d428"/>
                </a:solidFill>
                <a:latin typeface="Arial"/>
                <a:ea typeface="DejaVu Sans"/>
              </a:rPr>
              <a:t>Command Summary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499320" y="829080"/>
            <a:ext cx="11506320" cy="598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Basic Commands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45"/>
              </a:spcBef>
              <a:spcAft>
                <a:spcPts val="43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File Exploration:   </a:t>
            </a:r>
            <a:r>
              <a:rPr b="1" lang="en-US" sz="2180" spc="-1" strike="noStrike">
                <a:solidFill>
                  <a:srgbClr val="ffff00"/>
                </a:solidFill>
                <a:latin typeface="Cantarell"/>
                <a:ea typeface="DejaVu Sans"/>
              </a:rPr>
              <a:t> </a:t>
            </a:r>
            <a:r>
              <a:rPr b="0" lang="en-US" sz="2180" spc="-1" strike="noStrike">
                <a:solidFill>
                  <a:srgbClr val="ffff00"/>
                </a:solidFill>
                <a:latin typeface="Cantarell"/>
                <a:ea typeface="DejaVu Sans"/>
              </a:rPr>
              <a:t>tail      head     less    more</a:t>
            </a: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45"/>
              </a:spcBef>
              <a:spcAft>
                <a:spcPts val="43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Navigation:</a:t>
            </a: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 </a:t>
            </a: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	</a:t>
            </a: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&lt;TAB&gt;   </a:t>
            </a:r>
            <a:r>
              <a:rPr b="0" lang="en-US" sz="2180" spc="-1" strike="noStrike">
                <a:solidFill>
                  <a:srgbClr val="ffff00"/>
                </a:solidFill>
                <a:latin typeface="Cantarell"/>
                <a:ea typeface="DejaVu Sans"/>
              </a:rPr>
              <a:t>up &amp; down</a:t>
            </a: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  (History)  </a:t>
            </a:r>
            <a:r>
              <a:rPr b="0" lang="en-US" sz="2180" spc="-1" strike="noStrike">
                <a:solidFill>
                  <a:srgbClr val="ffff00"/>
                </a:solidFill>
                <a:latin typeface="Cantarell"/>
                <a:ea typeface="DejaVu Sans"/>
              </a:rPr>
              <a:t>ls  dir   mkdir    rmdir    cd   cp   mv    rm    touch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45"/>
              </a:spcBef>
              <a:spcAft>
                <a:spcPts val="43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Info Tools  </a:t>
            </a:r>
            <a:r>
              <a:rPr b="0" lang="en-US" sz="2180" spc="-1" strike="noStrike">
                <a:solidFill>
                  <a:srgbClr val="ffff00"/>
                </a:solidFill>
                <a:latin typeface="Cantarell"/>
                <a:ea typeface="DejaVu Sans"/>
              </a:rPr>
              <a:t>top   lsusb   lsmem     lspci   lsmod   lscpu    hostnamectl    loginctl    journalctl 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45"/>
              </a:spcBef>
              <a:spcAft>
                <a:spcPts val="43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Search:    </a:t>
            </a:r>
            <a:r>
              <a:rPr b="0" lang="en-US" sz="2180" spc="-1" strike="noStrike">
                <a:solidFill>
                  <a:srgbClr val="ffff00"/>
                </a:solidFill>
                <a:latin typeface="Cantarell"/>
                <a:ea typeface="DejaVu Sans"/>
              </a:rPr>
              <a:t>grep      who      top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45"/>
              </a:spcBef>
              <a:spcAft>
                <a:spcPts val="43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Search Filters:</a:t>
            </a: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    </a:t>
            </a:r>
            <a:r>
              <a:rPr b="0" lang="en-US" sz="2180" spc="-1" strike="noStrike">
                <a:solidFill>
                  <a:srgbClr val="ffff00"/>
                </a:solidFill>
                <a:latin typeface="Cantarell"/>
                <a:ea typeface="DejaVu Sans"/>
              </a:rPr>
              <a:t>wc   sort   uniq     cut    tr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45"/>
              </a:spcBef>
              <a:spcAft>
                <a:spcPts val="43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Process Control        </a:t>
            </a:r>
            <a:r>
              <a:rPr b="0" lang="en-US" sz="2180" spc="-1" strike="noStrike">
                <a:solidFill>
                  <a:srgbClr val="ffff00"/>
                </a:solidFill>
                <a:latin typeface="Cantarell"/>
                <a:ea typeface="DejaVu Sans"/>
              </a:rPr>
              <a:t>ps      aux     top     kill         killall     CTRL + C      CTRL + Z</a:t>
            </a: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  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45"/>
              </a:spcBef>
              <a:spcAft>
                <a:spcPts val="43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Editors: </a:t>
            </a: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  </a:t>
            </a:r>
            <a:r>
              <a:rPr b="0" lang="en-US" sz="2180" spc="-1" strike="noStrike">
                <a:solidFill>
                  <a:srgbClr val="ffff00"/>
                </a:solidFill>
                <a:latin typeface="Cantarell"/>
                <a:ea typeface="DejaVu Sans"/>
              </a:rPr>
              <a:t>nano   vi   vim</a:t>
            </a: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Cantarell"/>
                <a:ea typeface="Tahoma"/>
              </a:rPr>
              <a:t>Admin:  </a:t>
            </a:r>
            <a:r>
              <a:rPr b="1" lang="en-US" sz="1800" spc="-1" strike="noStrike">
                <a:solidFill>
                  <a:srgbClr val="ffffff"/>
                </a:solidFill>
                <a:latin typeface="Cantarell"/>
                <a:ea typeface="Tahoma"/>
              </a:rPr>
              <a:t>	</a:t>
            </a:r>
            <a:r>
              <a:rPr b="0" lang="en-US" sz="1800" spc="-1" strike="noStrike">
                <a:solidFill>
                  <a:srgbClr val="ffff00"/>
                </a:solidFill>
                <a:latin typeface="Cantarell"/>
                <a:ea typeface="Tahoma"/>
              </a:rPr>
              <a:t>passwd    chmod   chown   chgrp     sudo    su     </a:t>
            </a:r>
            <a:r>
              <a:rPr b="0" lang="en-US" sz="2180" spc="-1" strike="noStrike">
                <a:solidFill>
                  <a:srgbClr val="ffff00"/>
                </a:solidFill>
                <a:latin typeface="Cantarell"/>
                <a:ea typeface="DejaVu Sans"/>
              </a:rPr>
              <a:t>who  w     whoami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Redirects</a:t>
            </a: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 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&gt;   &gt;&gt;    1   2     |     echo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180" spc="-1" strike="noStrike">
                <a:solidFill>
                  <a:srgbClr val="ffffff"/>
                </a:solidFill>
                <a:latin typeface="Cantarell"/>
                <a:ea typeface="DejaVu Sans"/>
              </a:rPr>
              <a:t>2&gt;&amp;1  ? send all output to dev/null and NOT to a log file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"/>
          <p:cNvSpPr/>
          <p:nvPr/>
        </p:nvSpPr>
        <p:spPr>
          <a:xfrm>
            <a:off x="-124920" y="291600"/>
            <a:ext cx="12315240" cy="86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d428"/>
                </a:solidFill>
                <a:latin typeface="Arial"/>
                <a:ea typeface="DejaVu Sans"/>
              </a:rPr>
              <a:t>Command Summary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499320" y="1153800"/>
            <a:ext cx="11506680" cy="56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180" spc="-1" strike="noStrike">
                <a:solidFill>
                  <a:srgbClr val="ffffff"/>
                </a:solidFill>
                <a:latin typeface="Arial"/>
                <a:ea typeface="DejaVu Sans"/>
              </a:rPr>
              <a:t>Basic Commands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ls,  ls -l,    ll, dir, dir -l</a:t>
            </a:r>
            <a:r>
              <a:rPr b="1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   – list files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mkdir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 (name)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Tahoma"/>
              </a:rPr>
              <a:t>– make a directory (folder) 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rmdir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 (name)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Tahoma"/>
              </a:rPr>
              <a:t>  – remove a directory  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cd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Tahoma"/>
              </a:rPr>
              <a:t>  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(location)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Tahoma"/>
              </a:rPr>
              <a:t> 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– move to a directory  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cd /home    cd ../     cd / 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cp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 (source) (destination)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Tahoma"/>
              </a:rPr>
              <a:t>– copy files     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mv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 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(S) (D)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– move files   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rm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 (files)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– remove files  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touch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 (name)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  – create a text file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"/>
          <p:cNvSpPr/>
          <p:nvPr/>
        </p:nvSpPr>
        <p:spPr>
          <a:xfrm>
            <a:off x="-124920" y="291600"/>
            <a:ext cx="12315240" cy="86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d428"/>
                </a:solidFill>
                <a:latin typeface="Arial"/>
                <a:ea typeface="DejaVu Sans"/>
              </a:rPr>
              <a:t>Command Summary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499320" y="1153800"/>
            <a:ext cx="11506680" cy="56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180" spc="-1" strike="noStrike">
                <a:solidFill>
                  <a:srgbClr val="ffffff"/>
                </a:solidFill>
                <a:latin typeface="Arial"/>
                <a:ea typeface="DejaVu Sans"/>
              </a:rPr>
              <a:t>Basic Commands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CTRL + C      –  kill a process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CTRL + Z      –  suspend a process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&lt;TAB&gt;  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–  command completion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up &amp; down     –  (History)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tail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Tahoma"/>
              </a:rPr>
              <a:t>  – see the tail end of a file         e.g  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tail data.txt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head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Tahoma"/>
              </a:rPr>
              <a:t> 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– see the head end of a file  e.g 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head -n 50 data.txt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less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Tahoma"/>
              </a:rPr>
              <a:t> – view/navigate the content of a file  e.g 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less data.txt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Tahoma"/>
              </a:rPr>
              <a:t>  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600" spc="-1" strike="noStrike">
                <a:solidFill>
                  <a:srgbClr val="ffff00"/>
                </a:solidFill>
                <a:latin typeface="Arial"/>
                <a:ea typeface="Tahoma"/>
              </a:rPr>
              <a:t>more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Tahoma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– view the content of a file     e.g   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more .txt    ls | more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"/>
          <p:cNvSpPr/>
          <p:nvPr/>
        </p:nvSpPr>
        <p:spPr>
          <a:xfrm>
            <a:off x="-124920" y="291600"/>
            <a:ext cx="12315240" cy="86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d428"/>
                </a:solidFill>
                <a:latin typeface="Arial"/>
                <a:ea typeface="DejaVu Sans"/>
              </a:rPr>
              <a:t>Command Summary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499320" y="1153800"/>
            <a:ext cx="11506680" cy="56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180" spc="-1" strike="noStrike">
                <a:solidFill>
                  <a:srgbClr val="ffffff"/>
                </a:solidFill>
                <a:latin typeface="Arial"/>
                <a:ea typeface="DejaVu Sans"/>
              </a:rPr>
              <a:t>Basic Commands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800" spc="-1" strike="noStrike">
                <a:solidFill>
                  <a:srgbClr val="ffff00"/>
                </a:solidFill>
                <a:latin typeface="Arial"/>
                <a:ea typeface="DejaVu Sans"/>
              </a:rPr>
              <a:t>who</a:t>
            </a: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,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  </a:t>
            </a:r>
            <a:r>
              <a:rPr b="1" lang="en-US" sz="2800" spc="-1" strike="noStrike">
                <a:solidFill>
                  <a:srgbClr val="ffff00"/>
                </a:solidFill>
                <a:latin typeface="Arial"/>
                <a:ea typeface="DejaVu Sans"/>
              </a:rPr>
              <a:t>w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  – who is on the system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800" spc="-1" strike="noStrike">
                <a:solidFill>
                  <a:srgbClr val="ffff00"/>
                </a:solidFill>
                <a:latin typeface="Arial"/>
                <a:ea typeface="DejaVu Sans"/>
              </a:rPr>
              <a:t>whoami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 -isn’t it obvious?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"/>
          <p:cNvSpPr/>
          <p:nvPr/>
        </p:nvSpPr>
        <p:spPr>
          <a:xfrm>
            <a:off x="-124920" y="291600"/>
            <a:ext cx="12315240" cy="86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d428"/>
                </a:solidFill>
                <a:latin typeface="Arial"/>
                <a:ea typeface="DejaVu Sans"/>
              </a:rPr>
              <a:t>Command Summary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26160" y="994320"/>
            <a:ext cx="11506680" cy="56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180" spc="-1" strike="noStrike">
                <a:solidFill>
                  <a:srgbClr val="ffffff"/>
                </a:solidFill>
                <a:latin typeface="Arial"/>
                <a:ea typeface="DejaVu Sans"/>
              </a:rPr>
              <a:t>Basic Commands </a:t>
            </a: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18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passwd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  – change your password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chmod   – change permissions on a file   e.g 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chmod 777 file.txt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chown   – change ownership of a file e.g 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chown ftuzi:ftuzi file.txt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chgrp    – change group membership 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sudo (command)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    – temporarily run a command as root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su  – switch user  e.g  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su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 (become root)   </a:t>
            </a:r>
            <a:r>
              <a:rPr b="0" lang="en-US" sz="2600" spc="-1" strike="noStrike">
                <a:solidFill>
                  <a:srgbClr val="ffff00"/>
                </a:solidFill>
                <a:latin typeface="Arial"/>
                <a:ea typeface="DejaVu Sans"/>
              </a:rPr>
              <a:t>su ftuzi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 (become ftuzi)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"/>
          <p:cNvSpPr/>
          <p:nvPr/>
        </p:nvSpPr>
        <p:spPr>
          <a:xfrm>
            <a:off x="608400" y="1217160"/>
            <a:ext cx="11379960" cy="508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25600" indent="-3844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find </a:t>
            </a: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&lt;top search location&gt; &lt;options&gt; &lt;search string&gt;</a:t>
            </a:r>
            <a:endParaRPr b="0" lang="en-US" sz="2400" spc="-1" strike="noStrike">
              <a:latin typeface="Arial"/>
            </a:endParaRPr>
          </a:p>
          <a:p>
            <a:pPr marL="219240" indent="-384480">
              <a:lnSpc>
                <a:spcPct val="100000"/>
              </a:lnSpc>
              <a:spcBef>
                <a:spcPts val="312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00"/>
                </a:solidFill>
                <a:latin typeface="Book Antiqua"/>
                <a:ea typeface="Droid Sans Fallback"/>
              </a:rPr>
              <a:t>find . -name "*.jpg"     find / -name "*.jpg" </a:t>
            </a:r>
            <a:endParaRPr b="0" lang="en-US" sz="2800" spc="-1" strike="noStrike">
              <a:latin typeface="Arial"/>
            </a:endParaRPr>
          </a:p>
          <a:p>
            <a:pPr marL="219240" indent="-384480">
              <a:lnSpc>
                <a:spcPct val="100000"/>
              </a:lnSpc>
              <a:spcBef>
                <a:spcPts val="312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00"/>
                </a:solidFill>
                <a:latin typeface="Book Antiqua"/>
                <a:ea typeface="Droid Sans Fallback"/>
              </a:rPr>
              <a:t>find . -user daniel        find . -type d -name "b*"</a:t>
            </a:r>
            <a:endParaRPr b="0" lang="en-US" sz="2800" spc="-1" strike="noStrike">
              <a:latin typeface="Arial"/>
            </a:endParaRPr>
          </a:p>
          <a:p>
            <a:pPr marL="219240" indent="-384480">
              <a:lnSpc>
                <a:spcPct val="100000"/>
              </a:lnSpc>
              <a:spcBef>
                <a:spcPts val="312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00"/>
                </a:solidFill>
                <a:latin typeface="Book Antiqua"/>
                <a:ea typeface="Droid Sans Fallback"/>
              </a:rPr>
              <a:t>find /etc/ -user root -mtime 1</a:t>
            </a:r>
            <a:endParaRPr b="0" lang="en-US" sz="2800" spc="-1" strike="noStrike">
              <a:latin typeface="Arial"/>
            </a:endParaRPr>
          </a:p>
          <a:p>
            <a:pPr marL="219240" indent="-384480">
              <a:lnSpc>
                <a:spcPct val="100000"/>
              </a:lnSpc>
              <a:spcBef>
                <a:spcPts val="312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00"/>
                </a:solidFill>
                <a:latin typeface="Book Antiqua"/>
                <a:ea typeface="Droid Sans Fallback"/>
              </a:rPr>
              <a:t>find ./foo -name "*.bak" -delete  </a:t>
            </a:r>
            <a:endParaRPr b="0" lang="en-US" sz="2800" spc="-1" strike="noStrike">
              <a:latin typeface="Arial"/>
            </a:endParaRPr>
          </a:p>
          <a:p>
            <a:pPr marL="219240" indent="-384480">
              <a:lnSpc>
                <a:spcPct val="100000"/>
              </a:lnSpc>
              <a:spcBef>
                <a:spcPts val="312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00"/>
                </a:solidFill>
                <a:latin typeface="Book Antiqua"/>
                <a:ea typeface="Droid Sans Fallback"/>
              </a:rPr>
              <a:t>find ~ -perm 777         find ~  -size +10M  </a:t>
            </a:r>
            <a:endParaRPr b="0" lang="en-US" sz="2800" spc="-1" strike="noStrike">
              <a:latin typeface="Arial"/>
            </a:endParaRPr>
          </a:p>
          <a:p>
            <a:pPr marL="219240" indent="-384480">
              <a:lnSpc>
                <a:spcPct val="100000"/>
              </a:lnSpc>
              <a:spcBef>
                <a:spcPts val="312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00"/>
                </a:solidFill>
                <a:latin typeface="Book Antiqua"/>
                <a:ea typeface="Droid Sans Fallback"/>
              </a:rPr>
              <a:t>Find / -size -10M          find /var/  -size 10M</a:t>
            </a:r>
            <a:endParaRPr b="0" lang="en-US" sz="2800" spc="-1" strike="noStrike">
              <a:latin typeface="Arial"/>
            </a:endParaRPr>
          </a:p>
          <a:p>
            <a:pPr marL="219240" indent="-384480">
              <a:lnSpc>
                <a:spcPct val="100000"/>
              </a:lnSpc>
              <a:spcBef>
                <a:spcPts val="312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00"/>
                </a:solidFill>
                <a:latin typeface="Book Antiqua"/>
                <a:ea typeface="Droid Sans Fallback"/>
              </a:rPr>
              <a:t>find ./ -type f -exec sed -i 's/find/replace/g' {} \;</a:t>
            </a:r>
            <a:endParaRPr b="0" lang="en-US" sz="2800" spc="-1" strike="noStrike">
              <a:latin typeface="Arial"/>
            </a:endParaRPr>
          </a:p>
          <a:p>
            <a:pPr marL="219240" indent="-384480">
              <a:lnSpc>
                <a:spcPct val="100000"/>
              </a:lnSpc>
              <a:spcBef>
                <a:spcPts val="312"/>
              </a:spcBef>
              <a:spcAft>
                <a:spcPts val="26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228600" indent="-3844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228600" indent="-3844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endParaRPr b="0" lang="en-US" sz="2800" spc="-1" strike="noStrike">
              <a:latin typeface="Arial"/>
            </a:endParaRPr>
          </a:p>
          <a:p>
            <a:pPr marL="228600" indent="-3844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228600" indent="-3844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1828800" indent="-3844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228600" indent="-3844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228600" indent="-3844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228600" indent="-3844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525600" indent="-3844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0" y="281880"/>
            <a:ext cx="12192120" cy="103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5400" spc="-1" strike="noStrike">
                <a:solidFill>
                  <a:srgbClr val="f0e68c"/>
                </a:solidFill>
                <a:latin typeface="Arial"/>
                <a:ea typeface="DejaVu Sans"/>
              </a:rPr>
              <a:t>Find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"/>
          <p:cNvSpPr/>
          <p:nvPr/>
        </p:nvSpPr>
        <p:spPr>
          <a:xfrm>
            <a:off x="608400" y="1143000"/>
            <a:ext cx="10972440" cy="516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Think about it</a:t>
            </a:r>
            <a:endParaRPr b="0" lang="en-US" sz="2800" spc="-1" strike="noStrike">
              <a:latin typeface="Arial"/>
            </a:endParaRPr>
          </a:p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SSH  –‣ s</a:t>
            </a: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sh access, keys, key copy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-124560" y="360"/>
            <a:ext cx="12314880" cy="8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d428"/>
                </a:solidFill>
                <a:latin typeface="Arial"/>
                <a:ea typeface="DejaVu Sans"/>
              </a:rPr>
              <a:t>SSH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2080800" y="2743200"/>
            <a:ext cx="5690880" cy="29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SSH folder  - cd  .ssh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authorized_keys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known_hosts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id_rsa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id_rsa.pub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"/>
          <p:cNvSpPr/>
          <p:nvPr/>
        </p:nvSpPr>
        <p:spPr>
          <a:xfrm>
            <a:off x="608400" y="1599120"/>
            <a:ext cx="11583360" cy="47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From the command line</a:t>
            </a:r>
            <a:endParaRPr b="0" lang="en-US" sz="28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Ssh-keygen -t algorithm (rsa, dsa, ecdsa, ed25519)                  -b size</a:t>
            </a:r>
            <a:endParaRPr b="0" lang="en-US" sz="28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e.g. </a:t>
            </a: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ssh-keygen -t rsa -b 4096 ssh-keygen -t dsa </a:t>
            </a:r>
            <a:endParaRPr b="0" lang="en-US" sz="20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ssh-keygen -t ecdsa -b 521 ssh-keygen -t ed25519 </a:t>
            </a:r>
            <a:endParaRPr b="0" lang="en-US" sz="20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Ssh-copy-id  - Copy public key to accessing server</a:t>
            </a:r>
            <a:endParaRPr b="0" lang="en-US" sz="28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ssh-copy-id -i ~/.ssh/tatu-key-ecdsa user@host</a:t>
            </a:r>
            <a:endParaRPr b="0" lang="en-US" sz="28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525600" indent="-381240">
              <a:lnSpc>
                <a:spcPct val="100000"/>
              </a:lnSpc>
              <a:spcBef>
                <a:spcPts val="726"/>
              </a:spcBef>
              <a:spcAft>
                <a:spcPts val="26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0" y="281880"/>
            <a:ext cx="12192120" cy="103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5400" spc="-1" strike="noStrike">
                <a:solidFill>
                  <a:srgbClr val="f0e68c"/>
                </a:solidFill>
                <a:latin typeface="Arial"/>
                <a:ea typeface="DejaVu Sans"/>
              </a:rPr>
              <a:t>SSH Keys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"/>
          <p:cNvSpPr/>
          <p:nvPr/>
        </p:nvSpPr>
        <p:spPr>
          <a:xfrm>
            <a:off x="608400" y="1599120"/>
            <a:ext cx="11583360" cy="47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522360"/>
                <a:tab algn="l" pos="979560"/>
                <a:tab algn="l" pos="1436760"/>
                <a:tab algn="l" pos="1893960"/>
                <a:tab algn="l" pos="2351160"/>
                <a:tab algn="l" pos="2808360"/>
                <a:tab algn="l" pos="3265560"/>
                <a:tab algn="l" pos="3722760"/>
                <a:tab algn="l" pos="4179960"/>
                <a:tab algn="l" pos="4637160"/>
                <a:tab algn="l" pos="5094360"/>
                <a:tab algn="l" pos="5551560"/>
                <a:tab algn="l" pos="6008760"/>
                <a:tab algn="l" pos="6465960"/>
                <a:tab algn="l" pos="6923160"/>
                <a:tab algn="l" pos="7380360"/>
                <a:tab algn="l" pos="7837560"/>
                <a:tab algn="l" pos="8294760"/>
                <a:tab algn="l" pos="8751960"/>
                <a:tab algn="l" pos="9209160"/>
                <a:tab algn="l" pos="966636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roid Sans Fallback"/>
              </a:rPr>
              <a:t>ssh          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522360"/>
                <a:tab algn="l" pos="979560"/>
                <a:tab algn="l" pos="1436760"/>
                <a:tab algn="l" pos="1893960"/>
                <a:tab algn="l" pos="2351160"/>
                <a:tab algn="l" pos="2808360"/>
                <a:tab algn="l" pos="3265560"/>
                <a:tab algn="l" pos="3722760"/>
                <a:tab algn="l" pos="4179960"/>
                <a:tab algn="l" pos="4637160"/>
                <a:tab algn="l" pos="5094360"/>
                <a:tab algn="l" pos="5551560"/>
                <a:tab algn="l" pos="6008760"/>
                <a:tab algn="l" pos="6465960"/>
                <a:tab algn="l" pos="6923160"/>
                <a:tab algn="l" pos="7380360"/>
                <a:tab algn="l" pos="7837560"/>
                <a:tab algn="l" pos="8294760"/>
                <a:tab algn="l" pos="8751960"/>
                <a:tab algn="l" pos="9209160"/>
                <a:tab algn="l" pos="966636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roid Sans Fallback"/>
              </a:rPr>
              <a:t>ssh-agent       store private keys for public authentication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522360"/>
                <a:tab algn="l" pos="979560"/>
                <a:tab algn="l" pos="1436760"/>
                <a:tab algn="l" pos="1893960"/>
                <a:tab algn="l" pos="2351160"/>
                <a:tab algn="l" pos="2808360"/>
                <a:tab algn="l" pos="3265560"/>
                <a:tab algn="l" pos="3722760"/>
                <a:tab algn="l" pos="4179960"/>
                <a:tab algn="l" pos="4637160"/>
                <a:tab algn="l" pos="5094360"/>
                <a:tab algn="l" pos="5551560"/>
                <a:tab algn="l" pos="6008760"/>
                <a:tab algn="l" pos="6465960"/>
                <a:tab algn="l" pos="6923160"/>
                <a:tab algn="l" pos="7380360"/>
                <a:tab algn="l" pos="7837560"/>
                <a:tab algn="l" pos="8294760"/>
                <a:tab algn="l" pos="8751960"/>
                <a:tab algn="l" pos="9209160"/>
                <a:tab algn="l" pos="966636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roid Sans Fallback"/>
              </a:rPr>
              <a:t>ssh-copy-id    copy to remote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522360"/>
                <a:tab algn="l" pos="979560"/>
                <a:tab algn="l" pos="1436760"/>
                <a:tab algn="l" pos="1893960"/>
                <a:tab algn="l" pos="2351160"/>
                <a:tab algn="l" pos="2808360"/>
                <a:tab algn="l" pos="3265560"/>
                <a:tab algn="l" pos="3722760"/>
                <a:tab algn="l" pos="4179960"/>
                <a:tab algn="l" pos="4637160"/>
                <a:tab algn="l" pos="5094360"/>
                <a:tab algn="l" pos="5551560"/>
                <a:tab algn="l" pos="6008760"/>
                <a:tab algn="l" pos="6465960"/>
                <a:tab algn="l" pos="6923160"/>
                <a:tab algn="l" pos="7380360"/>
                <a:tab algn="l" pos="7837560"/>
                <a:tab algn="l" pos="8294760"/>
                <a:tab algn="l" pos="8751960"/>
                <a:tab algn="l" pos="9209160"/>
                <a:tab algn="l" pos="966636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roid Sans Fallback"/>
              </a:rPr>
              <a:t>ssh-keyscan  scan public keys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522360"/>
                <a:tab algn="l" pos="979560"/>
                <a:tab algn="l" pos="1436760"/>
                <a:tab algn="l" pos="1893960"/>
                <a:tab algn="l" pos="2351160"/>
                <a:tab algn="l" pos="2808360"/>
                <a:tab algn="l" pos="3265560"/>
                <a:tab algn="l" pos="3722760"/>
                <a:tab algn="l" pos="4179960"/>
                <a:tab algn="l" pos="4637160"/>
                <a:tab algn="l" pos="5094360"/>
                <a:tab algn="l" pos="5551560"/>
                <a:tab algn="l" pos="6008760"/>
                <a:tab algn="l" pos="6465960"/>
                <a:tab algn="l" pos="6923160"/>
                <a:tab algn="l" pos="7380360"/>
                <a:tab algn="l" pos="7837560"/>
                <a:tab algn="l" pos="8294760"/>
                <a:tab algn="l" pos="8751960"/>
                <a:tab algn="l" pos="9209160"/>
                <a:tab algn="l" pos="966636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roid Sans Fallback"/>
              </a:rPr>
              <a:t>ssh-keygen    create public keys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522360"/>
                <a:tab algn="l" pos="979560"/>
                <a:tab algn="l" pos="1436760"/>
                <a:tab algn="l" pos="1893960"/>
                <a:tab algn="l" pos="2351160"/>
                <a:tab algn="l" pos="2808360"/>
                <a:tab algn="l" pos="3265560"/>
                <a:tab algn="l" pos="3722760"/>
                <a:tab algn="l" pos="4179960"/>
                <a:tab algn="l" pos="4637160"/>
                <a:tab algn="l" pos="5094360"/>
                <a:tab algn="l" pos="5551560"/>
                <a:tab algn="l" pos="6008760"/>
                <a:tab algn="l" pos="6465960"/>
                <a:tab algn="l" pos="6923160"/>
                <a:tab algn="l" pos="7380360"/>
                <a:tab algn="l" pos="7837560"/>
                <a:tab algn="l" pos="8294760"/>
                <a:tab algn="l" pos="8751960"/>
                <a:tab algn="l" pos="9209160"/>
                <a:tab algn="l" pos="966636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roid Sans Fallback"/>
              </a:rPr>
              <a:t>ssh-add         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522360"/>
                <a:tab algn="l" pos="979560"/>
                <a:tab algn="l" pos="1436760"/>
                <a:tab algn="l" pos="1893960"/>
                <a:tab algn="l" pos="2351160"/>
                <a:tab algn="l" pos="2808360"/>
                <a:tab algn="l" pos="3265560"/>
                <a:tab algn="l" pos="3722760"/>
                <a:tab algn="l" pos="4179960"/>
                <a:tab algn="l" pos="4637160"/>
                <a:tab algn="l" pos="5094360"/>
                <a:tab algn="l" pos="5551560"/>
                <a:tab algn="l" pos="6008760"/>
                <a:tab algn="l" pos="6465960"/>
                <a:tab algn="l" pos="6923160"/>
                <a:tab algn="l" pos="7380360"/>
                <a:tab algn="l" pos="7837560"/>
                <a:tab algn="l" pos="8294760"/>
                <a:tab algn="l" pos="8751960"/>
                <a:tab algn="l" pos="9209160"/>
                <a:tab algn="l" pos="966636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roid Sans Fallback"/>
              </a:rPr>
              <a:t>sshare          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522360"/>
                <a:tab algn="l" pos="979560"/>
                <a:tab algn="l" pos="1436760"/>
                <a:tab algn="l" pos="1893960"/>
                <a:tab algn="l" pos="2351160"/>
                <a:tab algn="l" pos="2808360"/>
                <a:tab algn="l" pos="3265560"/>
                <a:tab algn="l" pos="3722760"/>
                <a:tab algn="l" pos="4179960"/>
                <a:tab algn="l" pos="4637160"/>
                <a:tab algn="l" pos="5094360"/>
                <a:tab algn="l" pos="5551560"/>
                <a:tab algn="l" pos="6008760"/>
                <a:tab algn="l" pos="6465960"/>
                <a:tab algn="l" pos="6923160"/>
                <a:tab algn="l" pos="7380360"/>
                <a:tab algn="l" pos="7837560"/>
                <a:tab algn="l" pos="8294760"/>
                <a:tab algn="l" pos="8751960"/>
                <a:tab algn="l" pos="9209160"/>
                <a:tab algn="l" pos="966636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roid Sans Fallback"/>
              </a:rPr>
              <a:t>sshd             ssh server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522360"/>
                <a:tab algn="l" pos="979560"/>
                <a:tab algn="l" pos="1436760"/>
                <a:tab algn="l" pos="1893960"/>
                <a:tab algn="l" pos="2351160"/>
                <a:tab algn="l" pos="2808360"/>
                <a:tab algn="l" pos="3265560"/>
                <a:tab algn="l" pos="3722760"/>
                <a:tab algn="l" pos="4179960"/>
                <a:tab algn="l" pos="4637160"/>
                <a:tab algn="l" pos="5094360"/>
                <a:tab algn="l" pos="5551560"/>
                <a:tab algn="l" pos="6008760"/>
                <a:tab algn="l" pos="6465960"/>
                <a:tab algn="l" pos="6923160"/>
                <a:tab algn="l" pos="7380360"/>
                <a:tab algn="l" pos="7837560"/>
                <a:tab algn="l" pos="8294760"/>
                <a:tab algn="l" pos="8751960"/>
                <a:tab algn="l" pos="9209160"/>
                <a:tab algn="l" pos="966636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roid Sans Fallback"/>
              </a:rPr>
              <a:t>sshfs            mount remote file systems locally via ssh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522360"/>
                <a:tab algn="l" pos="979560"/>
                <a:tab algn="l" pos="1436760"/>
                <a:tab algn="l" pos="1893960"/>
                <a:tab algn="l" pos="2351160"/>
                <a:tab algn="l" pos="2808360"/>
                <a:tab algn="l" pos="3265560"/>
                <a:tab algn="l" pos="3722760"/>
                <a:tab algn="l" pos="4179960"/>
                <a:tab algn="l" pos="4637160"/>
                <a:tab algn="l" pos="5094360"/>
                <a:tab algn="l" pos="5551560"/>
                <a:tab algn="l" pos="6008760"/>
                <a:tab algn="l" pos="6465960"/>
                <a:tab algn="l" pos="6923160"/>
                <a:tab algn="l" pos="7380360"/>
                <a:tab algn="l" pos="7837560"/>
                <a:tab algn="l" pos="8294760"/>
                <a:tab algn="l" pos="8751960"/>
                <a:tab algn="l" pos="9209160"/>
                <a:tab algn="l" pos="9666360"/>
                <a:tab algn="l" pos="10058400"/>
                <a:tab algn="l" pos="1051560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0" y="281880"/>
            <a:ext cx="12192120" cy="103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5400" spc="-1" strike="noStrike">
                <a:solidFill>
                  <a:srgbClr val="f0e68c"/>
                </a:solidFill>
                <a:latin typeface="Arial"/>
                <a:ea typeface="DejaVu Sans"/>
              </a:rPr>
              <a:t>SSH Related Commands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"/>
          <p:cNvGrpSpPr/>
          <p:nvPr/>
        </p:nvGrpSpPr>
        <p:grpSpPr>
          <a:xfrm>
            <a:off x="608400" y="274680"/>
            <a:ext cx="10928520" cy="1293480"/>
            <a:chOff x="608400" y="274680"/>
            <a:chExt cx="10928520" cy="1293480"/>
          </a:xfrm>
        </p:grpSpPr>
        <p:pic>
          <p:nvPicPr>
            <p:cNvPr id="201" name="" descr=""/>
            <p:cNvPicPr/>
            <p:nvPr/>
          </p:nvPicPr>
          <p:blipFill>
            <a:blip r:embed="rId1"/>
            <a:stretch/>
          </p:blipFill>
          <p:spPr>
            <a:xfrm>
              <a:off x="608400" y="274680"/>
              <a:ext cx="10928520" cy="1293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2" name=""/>
            <p:cNvSpPr/>
            <p:nvPr/>
          </p:nvSpPr>
          <p:spPr>
            <a:xfrm>
              <a:off x="608400" y="274680"/>
              <a:ext cx="10928520" cy="129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3" name=""/>
          <p:cNvSpPr/>
          <p:nvPr/>
        </p:nvSpPr>
        <p:spPr>
          <a:xfrm>
            <a:off x="608400" y="1599120"/>
            <a:ext cx="10972800" cy="47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Provides abstraction between hardware and software</a:t>
            </a:r>
            <a:endParaRPr b="0" lang="en-US" sz="2800" spc="-1" strike="noStrike">
              <a:latin typeface="Arial"/>
            </a:endParaRPr>
          </a:p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Provides access to the system for the user</a:t>
            </a:r>
            <a:endParaRPr b="0" lang="en-US" sz="2800" spc="-1" strike="noStrike">
              <a:latin typeface="Arial"/>
            </a:endParaRPr>
          </a:p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Performs a number of task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fffff"/>
              </a:buClr>
              <a:buSzPct val="45000"/>
              <a:buFont typeface="OpenSymbol"/>
              <a:buChar char="▻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Disk space management, device drivers management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fffff"/>
              </a:buClr>
              <a:buSzPct val="45000"/>
              <a:buFont typeface="OpenSymbol"/>
              <a:buChar char="▻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memory management, swap memory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fffff"/>
              </a:buClr>
              <a:buSzPct val="45000"/>
              <a:buFont typeface="OpenSymbol"/>
              <a:buChar char="▻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Process scheduling, file access, computations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fffff"/>
              </a:buClr>
              <a:buSzPct val="45000"/>
              <a:buFont typeface="OpenSymbol"/>
              <a:buChar char="▻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Security, activity logging, access management</a:t>
            </a:r>
            <a:endParaRPr b="0" lang="en-US" sz="2800" spc="-1" strike="noStrike">
              <a:latin typeface="Arial"/>
            </a:endParaRPr>
          </a:p>
          <a:p>
            <a:pPr marL="544680" indent="-3826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"/>
          <p:cNvSpPr/>
          <p:nvPr/>
        </p:nvSpPr>
        <p:spPr>
          <a:xfrm>
            <a:off x="608400" y="1143000"/>
            <a:ext cx="10972440" cy="516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ejaVu Sans"/>
              </a:rPr>
              <a:t>HPC Clusters  </a:t>
            </a: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ejaVu Sans"/>
              </a:rPr>
              <a:t>–‣  </a:t>
            </a: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Overview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1828800" y="228600"/>
            <a:ext cx="783828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f0e68c"/>
                </a:solidFill>
                <a:latin typeface="Arial"/>
                <a:ea typeface="DejaVu Sans"/>
              </a:rPr>
              <a:t>HPC Hardware &amp; Usage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1977480" y="3280680"/>
            <a:ext cx="83685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https://hpc.llnl.gov/documentation/tutorials/introduction-parallel-computing-tutorial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1828800" y="2286000"/>
            <a:ext cx="708588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Excellent overview of HPC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5198040" y="1990440"/>
            <a:ext cx="6881760" cy="482868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>
            <a:off x="552960" y="598680"/>
            <a:ext cx="1139112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Hardware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0" y="55440"/>
            <a:ext cx="6856560" cy="4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ENGR 245  Introduction to  High Performance Computing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221040" y="1437480"/>
            <a:ext cx="7409520" cy="51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PowerEdge R740XD Server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Up to 24 HD/SSD/NVMe Drives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Up 3 CPU  We have 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192 GB RAM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3  – 1.2 T HD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 Power supplies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"/>
          <p:cNvSpPr/>
          <p:nvPr/>
        </p:nvSpPr>
        <p:spPr>
          <a:xfrm>
            <a:off x="552960" y="598680"/>
            <a:ext cx="1139112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Hardware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0" y="55440"/>
            <a:ext cx="6856560" cy="4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ENGR 245  Introduction to  High Performance Computing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494000" y="1327320"/>
            <a:ext cx="9935280" cy="524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"/>
          <p:cNvSpPr/>
          <p:nvPr/>
        </p:nvSpPr>
        <p:spPr>
          <a:xfrm>
            <a:off x="774000" y="148320"/>
            <a:ext cx="9289800" cy="86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Hig Performance Computers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3870720" y="1326960"/>
            <a:ext cx="2764440" cy="4417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Login 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3870720" y="2211840"/>
            <a:ext cx="2764440" cy="5522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Head 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1990440" y="364932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1990440" y="453420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1990440" y="541908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3981240" y="364932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3981240" y="453420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3981240" y="541908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5751000" y="364932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5751000" y="453420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5751000" y="541908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7409880" y="364932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7409880" y="453420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7409880" y="5419080"/>
            <a:ext cx="1326600" cy="773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Compute </a:t>
            </a:r>
            <a:endParaRPr b="0" lang="en-US" sz="218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Node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297" name=""/>
          <p:cNvSpPr/>
          <p:nvPr/>
        </p:nvSpPr>
        <p:spPr>
          <a:xfrm>
            <a:off x="4202640" y="2985840"/>
            <a:ext cx="1326600" cy="331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switch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6967440" y="1437480"/>
            <a:ext cx="220680" cy="22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"/>
          <p:cNvSpPr/>
          <p:nvPr/>
        </p:nvSpPr>
        <p:spPr>
          <a:xfrm>
            <a:off x="3207240" y="1548000"/>
            <a:ext cx="220680" cy="22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"/>
          <p:cNvSpPr/>
          <p:nvPr/>
        </p:nvSpPr>
        <p:spPr>
          <a:xfrm>
            <a:off x="7631280" y="1326960"/>
            <a:ext cx="27644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Ethernet to Internet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672120" y="1888200"/>
            <a:ext cx="232200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180" spc="-1" strike="noStrike">
                <a:solidFill>
                  <a:srgbClr val="000000"/>
                </a:solidFill>
                <a:latin typeface="Arial"/>
                <a:ea typeface="DejaVu Sans"/>
              </a:rPr>
              <a:t>Ethernet to HPC</a:t>
            </a:r>
            <a:endParaRPr b="0" lang="en-US" sz="2180" spc="-1" strike="noStrike"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3298320" y="1658880"/>
            <a:ext cx="683280" cy="5529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 flipV="1">
            <a:off x="3317760" y="3207240"/>
            <a:ext cx="884880" cy="4424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 flipV="1">
            <a:off x="3317760" y="3317760"/>
            <a:ext cx="884880" cy="12168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 flipV="1">
            <a:off x="3317760" y="3317760"/>
            <a:ext cx="884880" cy="232272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"/>
          <p:cNvSpPr/>
          <p:nvPr/>
        </p:nvSpPr>
        <p:spPr>
          <a:xfrm flipV="1">
            <a:off x="4755600" y="3317760"/>
            <a:ext cx="360" cy="33192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 flipH="1" flipV="1">
            <a:off x="5419080" y="3317760"/>
            <a:ext cx="442440" cy="33192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"/>
          <p:cNvSpPr/>
          <p:nvPr/>
        </p:nvSpPr>
        <p:spPr>
          <a:xfrm flipH="1" flipV="1">
            <a:off x="5419080" y="3207240"/>
            <a:ext cx="1990800" cy="4424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 flipH="1" flipV="1">
            <a:off x="5419080" y="3207240"/>
            <a:ext cx="1990800" cy="14378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 flipH="1" flipV="1">
            <a:off x="5308560" y="3317760"/>
            <a:ext cx="442440" cy="12168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"/>
          <p:cNvSpPr/>
          <p:nvPr/>
        </p:nvSpPr>
        <p:spPr>
          <a:xfrm flipH="1" flipV="1">
            <a:off x="5308560" y="3207240"/>
            <a:ext cx="2101320" cy="25437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"/>
          <p:cNvSpPr/>
          <p:nvPr/>
        </p:nvSpPr>
        <p:spPr>
          <a:xfrm flipH="1" flipV="1">
            <a:off x="5308560" y="3317760"/>
            <a:ext cx="442440" cy="232272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 flipH="1" flipV="1">
            <a:off x="5198040" y="3207240"/>
            <a:ext cx="110520" cy="19908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"/>
          <p:cNvSpPr/>
          <p:nvPr/>
        </p:nvSpPr>
        <p:spPr>
          <a:xfrm flipV="1">
            <a:off x="4092120" y="3317760"/>
            <a:ext cx="331920" cy="210132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"/>
          <p:cNvSpPr/>
          <p:nvPr/>
        </p:nvSpPr>
        <p:spPr>
          <a:xfrm flipV="1">
            <a:off x="3428280" y="1548000"/>
            <a:ext cx="552960" cy="11052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>
            <a:off x="4866120" y="2764800"/>
            <a:ext cx="360" cy="221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>
            <a:off x="6635880" y="1548000"/>
            <a:ext cx="33192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7188840" y="1548000"/>
            <a:ext cx="88488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"/>
          <p:cNvSpPr/>
          <p:nvPr/>
        </p:nvSpPr>
        <p:spPr>
          <a:xfrm>
            <a:off x="608400" y="1143000"/>
            <a:ext cx="10972440" cy="516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ejaVu Sans"/>
              </a:rPr>
              <a:t>HPC Clusters  </a:t>
            </a: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ejaVu Sans"/>
              </a:rPr>
              <a:t>Issues &amp; Problems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1828800" y="228600"/>
            <a:ext cx="783828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f0e68c"/>
                </a:solidFill>
                <a:latin typeface="Arial"/>
                <a:ea typeface="DejaVu Sans"/>
              </a:rPr>
              <a:t>HPC Hardware &amp; Usage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977480" y="3280680"/>
            <a:ext cx="83685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https://hpc.llnl.gov/documentation/tutorials/introduction-parallel-computing-tutorial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1828800" y="2286000"/>
            <a:ext cx="708588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Bottlenecks  - Physical  &amp; Communications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4" descr="A picture containing text, computer, indoor, electronics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965160" y="965160"/>
            <a:ext cx="10260360" cy="356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11500" spc="-1" strike="noStrike">
                <a:latin typeface="Calibri Light"/>
              </a:rPr>
              <a:t>MPI</a:t>
            </a:r>
            <a:endParaRPr b="0" lang="en-US" sz="115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965160" y="4572000"/>
            <a:ext cx="10260360" cy="120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Message Passing Interface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1828800" y="457200"/>
            <a:ext cx="783828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f0e68c"/>
                </a:solidFill>
                <a:latin typeface="Arial"/>
                <a:ea typeface="DejaVu Sans"/>
              </a:rPr>
              <a:t>MPI in HPC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1" descr="A picture containing text, computer, indoor, electronics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subTitle"/>
          </p:nvPr>
        </p:nvSpPr>
        <p:spPr>
          <a:xfrm>
            <a:off x="1143000" y="4114800"/>
            <a:ext cx="10260360" cy="120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MPI is a set of compiler directives that a non-OpenMP-capable compiler would just regard as comments and ignored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1828800" y="457200"/>
            <a:ext cx="783828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f0e68c"/>
                </a:solidFill>
                <a:latin typeface="Arial"/>
                <a:ea typeface="DejaVu Sans"/>
              </a:rPr>
              <a:t>MPI in HPC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>
            <a:off x="914400" y="1828800"/>
            <a:ext cx="10540080" cy="19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Parallel programming requires message passing between processes.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Single Program Multiple Data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2" name="Picture 6" descr="A picture containing light, stage, night&#10;&#10;Description automatically generated"/>
          <p:cNvPicPr/>
          <p:nvPr/>
        </p:nvPicPr>
        <p:blipFill>
          <a:blip r:embed="rId1">
            <a:alphaModFix amt="35000"/>
          </a:blip>
          <a:srcRect l="0" t="7977" r="0" b="867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38080" y="1065960"/>
            <a:ext cx="3312000" cy="472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Features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4" name="Straight Connector 3"/>
          <p:cNvSpPr/>
          <p:nvPr/>
        </p:nvSpPr>
        <p:spPr>
          <a:xfrm>
            <a:off x="4653360" y="2286000"/>
            <a:ext cx="360" cy="2286000"/>
          </a:xfrm>
          <a:prstGeom prst="line">
            <a:avLst/>
          </a:prstGeom>
          <a:ln w="158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5155200" y="1065960"/>
            <a:ext cx="5743440" cy="472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User writes a single code that will run on all cluster nodes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Data stored on each node is entirely separate from that on other nodes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In order to get data from other nodes, you MUST explicitly call the appropriate library where the information is stored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Allows master to break tasks between slave nodes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5" descr="A picture containing text, computer, indoor, electronics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940320" y="2057400"/>
            <a:ext cx="4316760" cy="388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 statndard C++ program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1828800" y="457200"/>
            <a:ext cx="783828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f0e68c"/>
                </a:solidFill>
                <a:latin typeface="Arial"/>
                <a:ea typeface="DejaVu Sans"/>
              </a:rPr>
              <a:t>MPI in HPC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339" name="Content Placeholder 4" descr=""/>
          <p:cNvPicPr/>
          <p:nvPr/>
        </p:nvPicPr>
        <p:blipFill>
          <a:blip r:embed="rId2"/>
          <a:srcRect l="0" t="4354" r="51262" b="0"/>
          <a:stretch/>
        </p:blipFill>
        <p:spPr>
          <a:xfrm>
            <a:off x="6233400" y="1143000"/>
            <a:ext cx="5424480" cy="502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7" descr="A picture containing text, computer, indoor, electronics&#10;&#10;Description automatically generated"/>
          <p:cNvPicPr/>
          <p:nvPr/>
        </p:nvPicPr>
        <p:blipFill>
          <a:blip r:embed="rId1">
            <a:alphaModFix amt="4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457200" y="2514600"/>
            <a:ext cx="4799880" cy="342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 statndard C++ program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That include MPI  directives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1828800" y="457200"/>
            <a:ext cx="783828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f0e68c"/>
                </a:solidFill>
                <a:latin typeface="Arial"/>
                <a:ea typeface="DejaVu Sans"/>
              </a:rPr>
              <a:t>MPI in HPC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343" name="Content Placeholder 1" descr=""/>
          <p:cNvPicPr/>
          <p:nvPr/>
        </p:nvPicPr>
        <p:blipFill>
          <a:blip r:embed="rId2"/>
          <a:srcRect l="7567" t="16412" r="0" b="0"/>
          <a:stretch/>
        </p:blipFill>
        <p:spPr>
          <a:xfrm>
            <a:off x="6077160" y="1515960"/>
            <a:ext cx="5580720" cy="465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"/>
          <p:cNvGrpSpPr/>
          <p:nvPr/>
        </p:nvGrpSpPr>
        <p:grpSpPr>
          <a:xfrm>
            <a:off x="608400" y="274680"/>
            <a:ext cx="10928520" cy="1293480"/>
            <a:chOff x="608400" y="274680"/>
            <a:chExt cx="10928520" cy="1293480"/>
          </a:xfrm>
        </p:grpSpPr>
        <p:pic>
          <p:nvPicPr>
            <p:cNvPr id="205" name="" descr=""/>
            <p:cNvPicPr/>
            <p:nvPr/>
          </p:nvPicPr>
          <p:blipFill>
            <a:blip r:embed="rId1"/>
            <a:stretch/>
          </p:blipFill>
          <p:spPr>
            <a:xfrm>
              <a:off x="608400" y="274680"/>
              <a:ext cx="10928520" cy="1293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6" name=""/>
            <p:cNvSpPr/>
            <p:nvPr/>
          </p:nvSpPr>
          <p:spPr>
            <a:xfrm>
              <a:off x="608400" y="274680"/>
              <a:ext cx="10928520" cy="129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7" name=""/>
          <p:cNvSpPr/>
          <p:nvPr/>
        </p:nvSpPr>
        <p:spPr>
          <a:xfrm>
            <a:off x="608400" y="1599120"/>
            <a:ext cx="10972800" cy="47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Windows</a:t>
            </a:r>
            <a:endParaRPr b="0" lang="en-US" sz="2800" spc="-1" strike="noStrike">
              <a:latin typeface="Arial"/>
            </a:endParaRPr>
          </a:p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Mac OSX</a:t>
            </a:r>
            <a:endParaRPr b="0" lang="en-US" sz="2800" spc="-1" strike="noStrike">
              <a:latin typeface="Arial"/>
            </a:endParaRPr>
          </a:p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Linux </a:t>
            </a:r>
            <a:endParaRPr b="0" lang="en-US" sz="2800" spc="-1" strike="noStrike">
              <a:latin typeface="Arial"/>
            </a:endParaRPr>
          </a:p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UNIX</a:t>
            </a:r>
            <a:endParaRPr b="0" lang="en-US" sz="2800" spc="-1" strike="noStrike">
              <a:latin typeface="Arial"/>
            </a:endParaRPr>
          </a:p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CP/M</a:t>
            </a:r>
            <a:endParaRPr b="0" lang="en-US" sz="2800" spc="-1" strike="noStrike">
              <a:latin typeface="Arial"/>
            </a:endParaRPr>
          </a:p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OS2</a:t>
            </a:r>
            <a:endParaRPr b="0" lang="en-US" sz="2800" spc="-1" strike="noStrike">
              <a:latin typeface="Arial"/>
            </a:endParaRPr>
          </a:p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BeOS</a:t>
            </a:r>
            <a:endParaRPr b="0" lang="en-US" sz="2800" spc="-1" strike="noStrike">
              <a:latin typeface="Arial"/>
            </a:endParaRPr>
          </a:p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VMS</a:t>
            </a:r>
            <a:endParaRPr b="0" lang="en-US" sz="2800" spc="-1" strike="noStrike">
              <a:latin typeface="Arial"/>
            </a:endParaRPr>
          </a:p>
          <a:p>
            <a:pPr marL="544680" indent="-38268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9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Picture 2" descr="A picture containing text, computer&#10;&#10;Description automatically generated"/>
          <p:cNvPicPr/>
          <p:nvPr/>
        </p:nvPicPr>
        <p:blipFill>
          <a:blip r:embed="rId1">
            <a:alphaModFix amt="35000"/>
          </a:blip>
          <a:srcRect l="19935" t="0" r="18287" b="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838080" y="1065960"/>
            <a:ext cx="3312000" cy="472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MPI Commands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7" name="Straight Connector 2"/>
          <p:cNvSpPr/>
          <p:nvPr/>
        </p:nvSpPr>
        <p:spPr>
          <a:xfrm>
            <a:off x="4653360" y="2286000"/>
            <a:ext cx="360" cy="2286000"/>
          </a:xfrm>
          <a:prstGeom prst="line">
            <a:avLst/>
          </a:prstGeom>
          <a:ln w="158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5155200" y="1065960"/>
            <a:ext cx="5743440" cy="472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Nano, VS Code</a:t>
            </a:r>
            <a:endParaRPr b="0" lang="en-US" sz="20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Creates and opens file editor. Also used to just edit existing file.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Mpicxx</a:t>
            </a:r>
            <a:endParaRPr b="0" lang="en-US" sz="20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C++ MPI </a:t>
            </a:r>
            <a:r>
              <a:rPr b="0" i="1" lang="en-US" sz="2000" spc="-1" strike="noStrike">
                <a:solidFill>
                  <a:srgbClr val="ffffff"/>
                </a:solidFill>
                <a:latin typeface="Calibri"/>
              </a:rPr>
              <a:t>compiler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Mpicxx –o</a:t>
            </a:r>
            <a:endParaRPr b="0" lang="en-US" sz="20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Creates </a:t>
            </a:r>
            <a:r>
              <a:rPr b="0" i="1" lang="en-US" sz="2000" spc="-1" strike="noStrike">
                <a:solidFill>
                  <a:srgbClr val="ffffff"/>
                </a:solidFill>
                <a:latin typeface="Calibri"/>
              </a:rPr>
              <a:t>executable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file for C++ program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Mpirun</a:t>
            </a:r>
            <a:endParaRPr b="0" lang="en-US" sz="20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Executes the </a:t>
            </a:r>
            <a:r>
              <a:rPr b="0" i="1" lang="en-US" sz="2000" spc="-1" strike="noStrike">
                <a:solidFill>
                  <a:srgbClr val="ffffff"/>
                </a:solidFill>
                <a:latin typeface="Calibri"/>
              </a:rPr>
              <a:t>executable 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file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"/>
          <p:cNvGrpSpPr/>
          <p:nvPr/>
        </p:nvGrpSpPr>
        <p:grpSpPr>
          <a:xfrm>
            <a:off x="485640" y="274680"/>
            <a:ext cx="11516040" cy="1293480"/>
            <a:chOff x="485640" y="274680"/>
            <a:chExt cx="11516040" cy="1293480"/>
          </a:xfrm>
        </p:grpSpPr>
        <p:pic>
          <p:nvPicPr>
            <p:cNvPr id="209" name="" descr=""/>
            <p:cNvPicPr/>
            <p:nvPr/>
          </p:nvPicPr>
          <p:blipFill>
            <a:blip r:embed="rId1"/>
            <a:stretch/>
          </p:blipFill>
          <p:spPr>
            <a:xfrm>
              <a:off x="485640" y="274680"/>
              <a:ext cx="11516040" cy="1293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0" name=""/>
            <p:cNvSpPr/>
            <p:nvPr/>
          </p:nvSpPr>
          <p:spPr>
            <a:xfrm>
              <a:off x="485640" y="274680"/>
              <a:ext cx="11516040" cy="129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1" name=""/>
          <p:cNvSpPr/>
          <p:nvPr/>
        </p:nvSpPr>
        <p:spPr>
          <a:xfrm>
            <a:off x="4673520" y="1753200"/>
            <a:ext cx="2437920" cy="684360"/>
          </a:xfrm>
          <a:prstGeom prst="flowChartProcess">
            <a:avLst/>
          </a:prstGeom>
          <a:solidFill>
            <a:srgbClr val="ceb966"/>
          </a:solidFill>
          <a:ln cap="sq" w="25560">
            <a:solidFill>
              <a:srgbClr val="97874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Book Antiqua"/>
                <a:ea typeface="DejaVu Sans"/>
              </a:rPr>
              <a:t>AT&amp;T (1960s)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4673520" y="3580920"/>
            <a:ext cx="2437920" cy="684360"/>
          </a:xfrm>
          <a:prstGeom prst="flowChartProcess">
            <a:avLst/>
          </a:prstGeom>
          <a:solidFill>
            <a:srgbClr val="ceb966"/>
          </a:solidFill>
          <a:ln cap="sq" w="25560">
            <a:solidFill>
              <a:srgbClr val="97874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Book Antiqua"/>
                <a:ea typeface="DejaVu Sans"/>
              </a:rPr>
              <a:t>System V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608760" y="3506040"/>
            <a:ext cx="2944440" cy="761760"/>
          </a:xfrm>
          <a:prstGeom prst="flowChartProcess">
            <a:avLst/>
          </a:prstGeom>
          <a:solidFill>
            <a:srgbClr val="ceb966"/>
          </a:solidFill>
          <a:ln cap="sq" w="25560">
            <a:solidFill>
              <a:srgbClr val="97874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Book Antiqua"/>
                <a:ea typeface="DejaVu Sans"/>
              </a:rPr>
              <a:t>Berkeley Standard Distribution (BSD)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5892840" y="2438280"/>
            <a:ext cx="360" cy="114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sq" w="9360">
            <a:solidFill>
              <a:srgbClr val="98874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 flipH="1">
            <a:off x="2080800" y="2438280"/>
            <a:ext cx="3810960" cy="1067400"/>
          </a:xfrm>
          <a:prstGeom prst="bentConnector3">
            <a:avLst>
              <a:gd name="adj1" fmla="val 50000"/>
            </a:avLst>
          </a:prstGeom>
          <a:noFill/>
          <a:ln cap="sq" w="9360">
            <a:solidFill>
              <a:srgbClr val="98874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407160" y="4494960"/>
            <a:ext cx="2132280" cy="532800"/>
          </a:xfrm>
          <a:custGeom>
            <a:avLst/>
            <a:gdLst/>
            <a:ahLst/>
            <a:rect l="l" t="t" r="r" b="b"/>
            <a:pathLst>
              <a:path w="5927" h="1484">
                <a:moveTo>
                  <a:pt x="247" y="0"/>
                </a:moveTo>
                <a:lnTo>
                  <a:pt x="247" y="0"/>
                </a:lnTo>
                <a:cubicBezTo>
                  <a:pt x="204" y="0"/>
                  <a:pt x="161" y="11"/>
                  <a:pt x="124" y="33"/>
                </a:cubicBezTo>
                <a:cubicBezTo>
                  <a:pt x="86" y="55"/>
                  <a:pt x="55" y="86"/>
                  <a:pt x="33" y="124"/>
                </a:cubicBezTo>
                <a:cubicBezTo>
                  <a:pt x="11" y="161"/>
                  <a:pt x="0" y="204"/>
                  <a:pt x="0" y="247"/>
                </a:cubicBezTo>
                <a:lnTo>
                  <a:pt x="0" y="1235"/>
                </a:lnTo>
                <a:lnTo>
                  <a:pt x="0" y="1236"/>
                </a:lnTo>
                <a:cubicBezTo>
                  <a:pt x="0" y="1279"/>
                  <a:pt x="11" y="1322"/>
                  <a:pt x="33" y="1359"/>
                </a:cubicBezTo>
                <a:cubicBezTo>
                  <a:pt x="55" y="1397"/>
                  <a:pt x="86" y="1428"/>
                  <a:pt x="124" y="1450"/>
                </a:cubicBezTo>
                <a:cubicBezTo>
                  <a:pt x="161" y="1472"/>
                  <a:pt x="204" y="1483"/>
                  <a:pt x="247" y="1483"/>
                </a:cubicBezTo>
                <a:lnTo>
                  <a:pt x="5678" y="1483"/>
                </a:lnTo>
                <a:lnTo>
                  <a:pt x="5679" y="1483"/>
                </a:lnTo>
                <a:cubicBezTo>
                  <a:pt x="5722" y="1483"/>
                  <a:pt x="5765" y="1472"/>
                  <a:pt x="5802" y="1450"/>
                </a:cubicBezTo>
                <a:cubicBezTo>
                  <a:pt x="5840" y="1428"/>
                  <a:pt x="5871" y="1397"/>
                  <a:pt x="5893" y="1359"/>
                </a:cubicBezTo>
                <a:cubicBezTo>
                  <a:pt x="5915" y="1322"/>
                  <a:pt x="5926" y="1279"/>
                  <a:pt x="5926" y="1236"/>
                </a:cubicBezTo>
                <a:lnTo>
                  <a:pt x="5926" y="247"/>
                </a:lnTo>
                <a:lnTo>
                  <a:pt x="5926" y="247"/>
                </a:lnTo>
                <a:lnTo>
                  <a:pt x="5926" y="247"/>
                </a:lnTo>
                <a:cubicBezTo>
                  <a:pt x="5926" y="204"/>
                  <a:pt x="5915" y="161"/>
                  <a:pt x="5893" y="124"/>
                </a:cubicBezTo>
                <a:cubicBezTo>
                  <a:pt x="5871" y="86"/>
                  <a:pt x="5840" y="55"/>
                  <a:pt x="5802" y="33"/>
                </a:cubicBezTo>
                <a:cubicBezTo>
                  <a:pt x="5765" y="11"/>
                  <a:pt x="5722" y="0"/>
                  <a:pt x="5679" y="0"/>
                </a:cubicBezTo>
                <a:lnTo>
                  <a:pt x="247" y="0"/>
                </a:lnTo>
              </a:path>
            </a:pathLst>
          </a:custGeom>
          <a:solidFill>
            <a:srgbClr val="ceb966"/>
          </a:solidFill>
          <a:ln cap="sq" w="25560">
            <a:solidFill>
              <a:srgbClr val="97874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Book Antiqua"/>
                <a:ea typeface="DejaVu Sans"/>
              </a:rPr>
              <a:t>FreeBSD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407160" y="5105520"/>
            <a:ext cx="2132280" cy="532800"/>
          </a:xfrm>
          <a:custGeom>
            <a:avLst/>
            <a:gdLst/>
            <a:ahLst/>
            <a:rect l="l" t="t" r="r" b="b"/>
            <a:pathLst>
              <a:path w="5927" h="1484">
                <a:moveTo>
                  <a:pt x="247" y="0"/>
                </a:moveTo>
                <a:lnTo>
                  <a:pt x="247" y="0"/>
                </a:lnTo>
                <a:cubicBezTo>
                  <a:pt x="204" y="0"/>
                  <a:pt x="161" y="11"/>
                  <a:pt x="124" y="33"/>
                </a:cubicBezTo>
                <a:cubicBezTo>
                  <a:pt x="86" y="55"/>
                  <a:pt x="55" y="86"/>
                  <a:pt x="33" y="124"/>
                </a:cubicBezTo>
                <a:cubicBezTo>
                  <a:pt x="11" y="161"/>
                  <a:pt x="0" y="204"/>
                  <a:pt x="0" y="247"/>
                </a:cubicBezTo>
                <a:lnTo>
                  <a:pt x="0" y="1235"/>
                </a:lnTo>
                <a:lnTo>
                  <a:pt x="0" y="1236"/>
                </a:lnTo>
                <a:cubicBezTo>
                  <a:pt x="0" y="1279"/>
                  <a:pt x="11" y="1322"/>
                  <a:pt x="33" y="1359"/>
                </a:cubicBezTo>
                <a:cubicBezTo>
                  <a:pt x="55" y="1397"/>
                  <a:pt x="86" y="1428"/>
                  <a:pt x="124" y="1450"/>
                </a:cubicBezTo>
                <a:cubicBezTo>
                  <a:pt x="161" y="1472"/>
                  <a:pt x="204" y="1483"/>
                  <a:pt x="247" y="1483"/>
                </a:cubicBezTo>
                <a:lnTo>
                  <a:pt x="5678" y="1483"/>
                </a:lnTo>
                <a:lnTo>
                  <a:pt x="5679" y="1483"/>
                </a:lnTo>
                <a:cubicBezTo>
                  <a:pt x="5722" y="1483"/>
                  <a:pt x="5765" y="1472"/>
                  <a:pt x="5802" y="1450"/>
                </a:cubicBezTo>
                <a:cubicBezTo>
                  <a:pt x="5840" y="1428"/>
                  <a:pt x="5871" y="1397"/>
                  <a:pt x="5893" y="1359"/>
                </a:cubicBezTo>
                <a:cubicBezTo>
                  <a:pt x="5915" y="1322"/>
                  <a:pt x="5926" y="1279"/>
                  <a:pt x="5926" y="1236"/>
                </a:cubicBezTo>
                <a:lnTo>
                  <a:pt x="5926" y="247"/>
                </a:lnTo>
                <a:lnTo>
                  <a:pt x="5926" y="247"/>
                </a:lnTo>
                <a:lnTo>
                  <a:pt x="5926" y="247"/>
                </a:lnTo>
                <a:cubicBezTo>
                  <a:pt x="5926" y="204"/>
                  <a:pt x="5915" y="161"/>
                  <a:pt x="5893" y="124"/>
                </a:cubicBezTo>
                <a:cubicBezTo>
                  <a:pt x="5871" y="86"/>
                  <a:pt x="5840" y="55"/>
                  <a:pt x="5802" y="33"/>
                </a:cubicBezTo>
                <a:cubicBezTo>
                  <a:pt x="5765" y="11"/>
                  <a:pt x="5722" y="0"/>
                  <a:pt x="5679" y="0"/>
                </a:cubicBezTo>
                <a:lnTo>
                  <a:pt x="247" y="0"/>
                </a:lnTo>
              </a:path>
            </a:pathLst>
          </a:custGeom>
          <a:solidFill>
            <a:srgbClr val="ceb966"/>
          </a:solidFill>
          <a:ln cap="sq" w="25560">
            <a:solidFill>
              <a:srgbClr val="97874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ff0000"/>
                </a:solidFill>
                <a:latin typeface="Book Antiqua"/>
                <a:ea typeface="DejaVu Sans"/>
              </a:rPr>
              <a:t>OpenBSD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07160" y="5714280"/>
            <a:ext cx="2132280" cy="532800"/>
          </a:xfrm>
          <a:custGeom>
            <a:avLst/>
            <a:gdLst/>
            <a:ahLst/>
            <a:rect l="l" t="t" r="r" b="b"/>
            <a:pathLst>
              <a:path w="5927" h="1484">
                <a:moveTo>
                  <a:pt x="247" y="0"/>
                </a:moveTo>
                <a:lnTo>
                  <a:pt x="247" y="0"/>
                </a:lnTo>
                <a:cubicBezTo>
                  <a:pt x="204" y="0"/>
                  <a:pt x="161" y="11"/>
                  <a:pt x="124" y="33"/>
                </a:cubicBezTo>
                <a:cubicBezTo>
                  <a:pt x="86" y="55"/>
                  <a:pt x="55" y="86"/>
                  <a:pt x="33" y="124"/>
                </a:cubicBezTo>
                <a:cubicBezTo>
                  <a:pt x="11" y="161"/>
                  <a:pt x="0" y="204"/>
                  <a:pt x="0" y="247"/>
                </a:cubicBezTo>
                <a:lnTo>
                  <a:pt x="0" y="1235"/>
                </a:lnTo>
                <a:lnTo>
                  <a:pt x="0" y="1236"/>
                </a:lnTo>
                <a:cubicBezTo>
                  <a:pt x="0" y="1279"/>
                  <a:pt x="11" y="1322"/>
                  <a:pt x="33" y="1359"/>
                </a:cubicBezTo>
                <a:cubicBezTo>
                  <a:pt x="55" y="1397"/>
                  <a:pt x="86" y="1428"/>
                  <a:pt x="124" y="1450"/>
                </a:cubicBezTo>
                <a:cubicBezTo>
                  <a:pt x="161" y="1472"/>
                  <a:pt x="204" y="1483"/>
                  <a:pt x="247" y="1483"/>
                </a:cubicBezTo>
                <a:lnTo>
                  <a:pt x="5678" y="1483"/>
                </a:lnTo>
                <a:lnTo>
                  <a:pt x="5679" y="1483"/>
                </a:lnTo>
                <a:cubicBezTo>
                  <a:pt x="5722" y="1483"/>
                  <a:pt x="5765" y="1472"/>
                  <a:pt x="5802" y="1450"/>
                </a:cubicBezTo>
                <a:cubicBezTo>
                  <a:pt x="5840" y="1428"/>
                  <a:pt x="5871" y="1397"/>
                  <a:pt x="5893" y="1359"/>
                </a:cubicBezTo>
                <a:cubicBezTo>
                  <a:pt x="5915" y="1322"/>
                  <a:pt x="5926" y="1279"/>
                  <a:pt x="5926" y="1236"/>
                </a:cubicBezTo>
                <a:lnTo>
                  <a:pt x="5926" y="247"/>
                </a:lnTo>
                <a:lnTo>
                  <a:pt x="5926" y="247"/>
                </a:lnTo>
                <a:lnTo>
                  <a:pt x="5926" y="247"/>
                </a:lnTo>
                <a:cubicBezTo>
                  <a:pt x="5926" y="204"/>
                  <a:pt x="5915" y="161"/>
                  <a:pt x="5893" y="124"/>
                </a:cubicBezTo>
                <a:cubicBezTo>
                  <a:pt x="5871" y="86"/>
                  <a:pt x="5840" y="55"/>
                  <a:pt x="5802" y="33"/>
                </a:cubicBezTo>
                <a:cubicBezTo>
                  <a:pt x="5765" y="11"/>
                  <a:pt x="5722" y="0"/>
                  <a:pt x="5679" y="0"/>
                </a:cubicBezTo>
                <a:lnTo>
                  <a:pt x="247" y="0"/>
                </a:lnTo>
              </a:path>
            </a:pathLst>
          </a:custGeom>
          <a:solidFill>
            <a:srgbClr val="ceb966"/>
          </a:solidFill>
          <a:ln cap="sq" w="25560">
            <a:solidFill>
              <a:srgbClr val="97874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Book Antiqua"/>
                <a:ea typeface="DejaVu Sans"/>
              </a:rPr>
              <a:t>NetBSD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 flipH="1">
            <a:off x="1071000" y="4268520"/>
            <a:ext cx="90000" cy="228600"/>
          </a:xfrm>
          <a:prstGeom prst="line">
            <a:avLst/>
          </a:prstGeom>
          <a:ln cap="sq" w="9360">
            <a:solidFill>
              <a:srgbClr val="9887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"/>
          <p:cNvSpPr/>
          <p:nvPr/>
        </p:nvSpPr>
        <p:spPr>
          <a:xfrm flipH="1">
            <a:off x="1073160" y="5030280"/>
            <a:ext cx="86040" cy="77040"/>
          </a:xfrm>
          <a:prstGeom prst="line">
            <a:avLst/>
          </a:prstGeom>
          <a:ln cap="sq" w="9360">
            <a:solidFill>
              <a:srgbClr val="9887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 flipH="1">
            <a:off x="1074600" y="5637240"/>
            <a:ext cx="86760" cy="76680"/>
          </a:xfrm>
          <a:prstGeom prst="line">
            <a:avLst/>
          </a:prstGeom>
          <a:ln cap="sq" w="9360">
            <a:solidFill>
              <a:srgbClr val="9887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"/>
          <p:cNvSpPr/>
          <p:nvPr/>
        </p:nvSpPr>
        <p:spPr>
          <a:xfrm>
            <a:off x="4064760" y="4494960"/>
            <a:ext cx="1725840" cy="532800"/>
          </a:xfrm>
          <a:custGeom>
            <a:avLst/>
            <a:gdLst/>
            <a:ahLst/>
            <a:rect l="l" t="t" r="r" b="b"/>
            <a:pathLst>
              <a:path w="4798" h="1484">
                <a:moveTo>
                  <a:pt x="247" y="0"/>
                </a:moveTo>
                <a:lnTo>
                  <a:pt x="247" y="0"/>
                </a:lnTo>
                <a:cubicBezTo>
                  <a:pt x="204" y="0"/>
                  <a:pt x="161" y="11"/>
                  <a:pt x="124" y="33"/>
                </a:cubicBezTo>
                <a:cubicBezTo>
                  <a:pt x="86" y="55"/>
                  <a:pt x="55" y="86"/>
                  <a:pt x="33" y="124"/>
                </a:cubicBezTo>
                <a:cubicBezTo>
                  <a:pt x="11" y="161"/>
                  <a:pt x="0" y="204"/>
                  <a:pt x="0" y="247"/>
                </a:cubicBezTo>
                <a:lnTo>
                  <a:pt x="0" y="1235"/>
                </a:lnTo>
                <a:lnTo>
                  <a:pt x="0" y="1236"/>
                </a:lnTo>
                <a:cubicBezTo>
                  <a:pt x="0" y="1279"/>
                  <a:pt x="11" y="1322"/>
                  <a:pt x="33" y="1359"/>
                </a:cubicBezTo>
                <a:cubicBezTo>
                  <a:pt x="55" y="1397"/>
                  <a:pt x="86" y="1428"/>
                  <a:pt x="124" y="1450"/>
                </a:cubicBezTo>
                <a:cubicBezTo>
                  <a:pt x="161" y="1472"/>
                  <a:pt x="204" y="1483"/>
                  <a:pt x="247" y="1483"/>
                </a:cubicBezTo>
                <a:lnTo>
                  <a:pt x="4549" y="1483"/>
                </a:lnTo>
                <a:lnTo>
                  <a:pt x="4550" y="1483"/>
                </a:lnTo>
                <a:cubicBezTo>
                  <a:pt x="4593" y="1483"/>
                  <a:pt x="4636" y="1472"/>
                  <a:pt x="4673" y="1450"/>
                </a:cubicBezTo>
                <a:cubicBezTo>
                  <a:pt x="4711" y="1428"/>
                  <a:pt x="4742" y="1397"/>
                  <a:pt x="4764" y="1359"/>
                </a:cubicBezTo>
                <a:cubicBezTo>
                  <a:pt x="4786" y="1322"/>
                  <a:pt x="4797" y="1279"/>
                  <a:pt x="4797" y="1236"/>
                </a:cubicBezTo>
                <a:lnTo>
                  <a:pt x="4796" y="247"/>
                </a:lnTo>
                <a:lnTo>
                  <a:pt x="4797" y="247"/>
                </a:lnTo>
                <a:lnTo>
                  <a:pt x="4797" y="247"/>
                </a:lnTo>
                <a:cubicBezTo>
                  <a:pt x="4797" y="204"/>
                  <a:pt x="4786" y="161"/>
                  <a:pt x="4764" y="124"/>
                </a:cubicBezTo>
                <a:cubicBezTo>
                  <a:pt x="4742" y="86"/>
                  <a:pt x="4711" y="55"/>
                  <a:pt x="4673" y="33"/>
                </a:cubicBezTo>
                <a:cubicBezTo>
                  <a:pt x="4636" y="11"/>
                  <a:pt x="4593" y="0"/>
                  <a:pt x="4550" y="0"/>
                </a:cubicBezTo>
                <a:lnTo>
                  <a:pt x="247" y="0"/>
                </a:lnTo>
              </a:path>
            </a:pathLst>
          </a:custGeom>
          <a:solidFill>
            <a:srgbClr val="ceb966"/>
          </a:solidFill>
          <a:ln cap="sq" w="25560">
            <a:solidFill>
              <a:srgbClr val="97874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Book Antiqua"/>
                <a:ea typeface="DejaVu Sans"/>
              </a:rPr>
              <a:t>Solaris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4064760" y="5103720"/>
            <a:ext cx="1725840" cy="532800"/>
          </a:xfrm>
          <a:custGeom>
            <a:avLst/>
            <a:gdLst/>
            <a:ahLst/>
            <a:rect l="l" t="t" r="r" b="b"/>
            <a:pathLst>
              <a:path w="4798" h="1484">
                <a:moveTo>
                  <a:pt x="247" y="0"/>
                </a:moveTo>
                <a:lnTo>
                  <a:pt x="247" y="0"/>
                </a:lnTo>
                <a:cubicBezTo>
                  <a:pt x="204" y="0"/>
                  <a:pt x="161" y="11"/>
                  <a:pt x="124" y="33"/>
                </a:cubicBezTo>
                <a:cubicBezTo>
                  <a:pt x="86" y="55"/>
                  <a:pt x="55" y="86"/>
                  <a:pt x="33" y="124"/>
                </a:cubicBezTo>
                <a:cubicBezTo>
                  <a:pt x="11" y="161"/>
                  <a:pt x="0" y="204"/>
                  <a:pt x="0" y="247"/>
                </a:cubicBezTo>
                <a:lnTo>
                  <a:pt x="0" y="1235"/>
                </a:lnTo>
                <a:lnTo>
                  <a:pt x="0" y="1236"/>
                </a:lnTo>
                <a:cubicBezTo>
                  <a:pt x="0" y="1279"/>
                  <a:pt x="11" y="1322"/>
                  <a:pt x="33" y="1359"/>
                </a:cubicBezTo>
                <a:cubicBezTo>
                  <a:pt x="55" y="1397"/>
                  <a:pt x="86" y="1428"/>
                  <a:pt x="124" y="1450"/>
                </a:cubicBezTo>
                <a:cubicBezTo>
                  <a:pt x="161" y="1472"/>
                  <a:pt x="204" y="1483"/>
                  <a:pt x="247" y="1483"/>
                </a:cubicBezTo>
                <a:lnTo>
                  <a:pt x="4549" y="1483"/>
                </a:lnTo>
                <a:lnTo>
                  <a:pt x="4550" y="1483"/>
                </a:lnTo>
                <a:cubicBezTo>
                  <a:pt x="4593" y="1483"/>
                  <a:pt x="4636" y="1472"/>
                  <a:pt x="4673" y="1450"/>
                </a:cubicBezTo>
                <a:cubicBezTo>
                  <a:pt x="4711" y="1428"/>
                  <a:pt x="4742" y="1397"/>
                  <a:pt x="4764" y="1359"/>
                </a:cubicBezTo>
                <a:cubicBezTo>
                  <a:pt x="4786" y="1322"/>
                  <a:pt x="4797" y="1279"/>
                  <a:pt x="4797" y="1236"/>
                </a:cubicBezTo>
                <a:lnTo>
                  <a:pt x="4796" y="247"/>
                </a:lnTo>
                <a:lnTo>
                  <a:pt x="4797" y="247"/>
                </a:lnTo>
                <a:lnTo>
                  <a:pt x="4797" y="247"/>
                </a:lnTo>
                <a:cubicBezTo>
                  <a:pt x="4797" y="204"/>
                  <a:pt x="4786" y="161"/>
                  <a:pt x="4764" y="124"/>
                </a:cubicBezTo>
                <a:cubicBezTo>
                  <a:pt x="4742" y="86"/>
                  <a:pt x="4711" y="55"/>
                  <a:pt x="4673" y="33"/>
                </a:cubicBezTo>
                <a:cubicBezTo>
                  <a:pt x="4636" y="11"/>
                  <a:pt x="4593" y="0"/>
                  <a:pt x="4550" y="0"/>
                </a:cubicBezTo>
                <a:lnTo>
                  <a:pt x="247" y="0"/>
                </a:lnTo>
              </a:path>
            </a:pathLst>
          </a:custGeom>
          <a:solidFill>
            <a:srgbClr val="ceb966"/>
          </a:solidFill>
          <a:ln cap="sq" w="25560">
            <a:solidFill>
              <a:srgbClr val="97874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Book Antiqua"/>
                <a:ea typeface="DejaVu Sans"/>
              </a:rPr>
              <a:t>HP-UX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064760" y="5714280"/>
            <a:ext cx="1725840" cy="532800"/>
          </a:xfrm>
          <a:custGeom>
            <a:avLst/>
            <a:gdLst/>
            <a:ahLst/>
            <a:rect l="l" t="t" r="r" b="b"/>
            <a:pathLst>
              <a:path w="4798" h="1484">
                <a:moveTo>
                  <a:pt x="247" y="0"/>
                </a:moveTo>
                <a:lnTo>
                  <a:pt x="247" y="0"/>
                </a:lnTo>
                <a:cubicBezTo>
                  <a:pt x="204" y="0"/>
                  <a:pt x="161" y="11"/>
                  <a:pt x="124" y="33"/>
                </a:cubicBezTo>
                <a:cubicBezTo>
                  <a:pt x="86" y="55"/>
                  <a:pt x="55" y="86"/>
                  <a:pt x="33" y="124"/>
                </a:cubicBezTo>
                <a:cubicBezTo>
                  <a:pt x="11" y="161"/>
                  <a:pt x="0" y="204"/>
                  <a:pt x="0" y="247"/>
                </a:cubicBezTo>
                <a:lnTo>
                  <a:pt x="0" y="1235"/>
                </a:lnTo>
                <a:lnTo>
                  <a:pt x="0" y="1236"/>
                </a:lnTo>
                <a:cubicBezTo>
                  <a:pt x="0" y="1279"/>
                  <a:pt x="11" y="1322"/>
                  <a:pt x="33" y="1359"/>
                </a:cubicBezTo>
                <a:cubicBezTo>
                  <a:pt x="55" y="1397"/>
                  <a:pt x="86" y="1428"/>
                  <a:pt x="124" y="1450"/>
                </a:cubicBezTo>
                <a:cubicBezTo>
                  <a:pt x="161" y="1472"/>
                  <a:pt x="204" y="1483"/>
                  <a:pt x="247" y="1483"/>
                </a:cubicBezTo>
                <a:lnTo>
                  <a:pt x="4549" y="1483"/>
                </a:lnTo>
                <a:lnTo>
                  <a:pt x="4550" y="1483"/>
                </a:lnTo>
                <a:cubicBezTo>
                  <a:pt x="4593" y="1483"/>
                  <a:pt x="4636" y="1472"/>
                  <a:pt x="4673" y="1450"/>
                </a:cubicBezTo>
                <a:cubicBezTo>
                  <a:pt x="4711" y="1428"/>
                  <a:pt x="4742" y="1397"/>
                  <a:pt x="4764" y="1359"/>
                </a:cubicBezTo>
                <a:cubicBezTo>
                  <a:pt x="4786" y="1322"/>
                  <a:pt x="4797" y="1279"/>
                  <a:pt x="4797" y="1236"/>
                </a:cubicBezTo>
                <a:lnTo>
                  <a:pt x="4796" y="247"/>
                </a:lnTo>
                <a:lnTo>
                  <a:pt x="4797" y="247"/>
                </a:lnTo>
                <a:lnTo>
                  <a:pt x="4797" y="247"/>
                </a:lnTo>
                <a:cubicBezTo>
                  <a:pt x="4797" y="204"/>
                  <a:pt x="4786" y="161"/>
                  <a:pt x="4764" y="124"/>
                </a:cubicBezTo>
                <a:cubicBezTo>
                  <a:pt x="4742" y="86"/>
                  <a:pt x="4711" y="55"/>
                  <a:pt x="4673" y="33"/>
                </a:cubicBezTo>
                <a:cubicBezTo>
                  <a:pt x="4636" y="11"/>
                  <a:pt x="4593" y="0"/>
                  <a:pt x="4550" y="0"/>
                </a:cubicBezTo>
                <a:lnTo>
                  <a:pt x="247" y="0"/>
                </a:lnTo>
              </a:path>
            </a:pathLst>
          </a:custGeom>
          <a:solidFill>
            <a:srgbClr val="ceb966"/>
          </a:solidFill>
          <a:ln cap="sq" w="25560">
            <a:solidFill>
              <a:srgbClr val="97874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Book Antiqua"/>
                <a:ea typeface="DejaVu Sans"/>
              </a:rPr>
              <a:t>AIX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 flipH="1">
            <a:off x="4728600" y="4266360"/>
            <a:ext cx="90000" cy="228600"/>
          </a:xfrm>
          <a:prstGeom prst="line">
            <a:avLst/>
          </a:prstGeom>
          <a:ln cap="sq" w="9360">
            <a:solidFill>
              <a:srgbClr val="9887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"/>
          <p:cNvSpPr/>
          <p:nvPr/>
        </p:nvSpPr>
        <p:spPr>
          <a:xfrm flipH="1">
            <a:off x="4731120" y="5028480"/>
            <a:ext cx="86040" cy="76680"/>
          </a:xfrm>
          <a:prstGeom prst="line">
            <a:avLst/>
          </a:prstGeom>
          <a:ln cap="sq" w="9360">
            <a:solidFill>
              <a:srgbClr val="9887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"/>
          <p:cNvSpPr/>
          <p:nvPr/>
        </p:nvSpPr>
        <p:spPr>
          <a:xfrm flipH="1">
            <a:off x="4732920" y="5637240"/>
            <a:ext cx="86040" cy="76680"/>
          </a:xfrm>
          <a:prstGeom prst="line">
            <a:avLst/>
          </a:prstGeom>
          <a:ln cap="sq" w="9360">
            <a:solidFill>
              <a:srgbClr val="9887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1929600" y="5147280"/>
            <a:ext cx="608040" cy="45648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>
            <a:off x="7981920" y="2210400"/>
            <a:ext cx="3148200" cy="684360"/>
          </a:xfrm>
          <a:prstGeom prst="flowChartProcess">
            <a:avLst/>
          </a:prstGeom>
          <a:solidFill>
            <a:srgbClr val="ceb966"/>
          </a:solidFill>
          <a:ln cap="sq" w="25560">
            <a:solidFill>
              <a:srgbClr val="97874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Book Antiqua"/>
                <a:ea typeface="DejaVu Sans"/>
              </a:rPr>
              <a:t>Linux Kernel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Book Antiqua"/>
                <a:ea typeface="DejaVu Sans"/>
              </a:rPr>
              <a:t>(1991)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608400" y="1447560"/>
            <a:ext cx="3656880" cy="177948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4"/>
          <a:stretch/>
        </p:blipFill>
        <p:spPr>
          <a:xfrm>
            <a:off x="8026200" y="3047040"/>
            <a:ext cx="3080880" cy="354600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4901040" y="6324840"/>
            <a:ext cx="1253520" cy="32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500" spc="-1" strike="noStrike">
                <a:solidFill>
                  <a:srgbClr val="ccccff"/>
                </a:solidFill>
                <a:latin typeface="Book Antiqua"/>
                <a:ea typeface="DejaVu Sans"/>
              </a:rPr>
              <a:t>Family Tree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"/>
          <p:cNvGrpSpPr/>
          <p:nvPr/>
        </p:nvGrpSpPr>
        <p:grpSpPr>
          <a:xfrm>
            <a:off x="608400" y="274680"/>
            <a:ext cx="10928520" cy="1293480"/>
            <a:chOff x="608400" y="274680"/>
            <a:chExt cx="10928520" cy="1293480"/>
          </a:xfrm>
        </p:grpSpPr>
        <p:pic>
          <p:nvPicPr>
            <p:cNvPr id="234" name="" descr=""/>
            <p:cNvPicPr/>
            <p:nvPr/>
          </p:nvPicPr>
          <p:blipFill>
            <a:blip r:embed="rId1"/>
            <a:stretch/>
          </p:blipFill>
          <p:spPr>
            <a:xfrm>
              <a:off x="608400" y="274680"/>
              <a:ext cx="10928520" cy="1293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5" name=""/>
            <p:cNvSpPr/>
            <p:nvPr/>
          </p:nvSpPr>
          <p:spPr>
            <a:xfrm>
              <a:off x="608400" y="274680"/>
              <a:ext cx="10928520" cy="129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6" name=""/>
          <p:cNvSpPr/>
          <p:nvPr/>
        </p:nvSpPr>
        <p:spPr>
          <a:xfrm>
            <a:off x="608400" y="1167120"/>
            <a:ext cx="10139760" cy="535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UNIX/Linux</a:t>
            </a:r>
            <a:endParaRPr b="0" lang="en-US" sz="2800" spc="-1" strike="noStrike">
              <a:latin typeface="Arial"/>
            </a:endParaRPr>
          </a:p>
          <a:p>
            <a:pPr lvl="1" marL="839880" indent="-277920">
              <a:lnSpc>
                <a:spcPct val="100000"/>
              </a:lnSpc>
              <a:spcBef>
                <a:spcPts val="649"/>
              </a:spcBef>
              <a:spcAft>
                <a:spcPts val="51"/>
              </a:spcAft>
              <a:buClr>
                <a:srgbClr val="ffffff"/>
              </a:buClr>
              <a:buFont typeface="Wingdings 2" charset="2"/>
              <a:buChar char="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ＭＳ Ｐゴシック"/>
              </a:rPr>
              <a:t>Many free, open source options</a:t>
            </a:r>
            <a:endParaRPr b="0" lang="en-US" sz="2400" spc="-1" strike="noStrike">
              <a:latin typeface="Arial"/>
            </a:endParaRPr>
          </a:p>
          <a:p>
            <a:pPr lvl="1" marL="839880" indent="-277920">
              <a:lnSpc>
                <a:spcPct val="100000"/>
              </a:lnSpc>
              <a:spcBef>
                <a:spcPts val="649"/>
              </a:spcBef>
              <a:spcAft>
                <a:spcPts val="51"/>
              </a:spcAft>
              <a:buClr>
                <a:srgbClr val="ffffff"/>
              </a:buClr>
              <a:buFont typeface="Wingdings 2" charset="2"/>
              <a:buChar char="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ＭＳ Ｐゴシック"/>
              </a:rPr>
              <a:t>Performance, reliability</a:t>
            </a:r>
            <a:endParaRPr b="0" lang="en-US" sz="2400" spc="-1" strike="noStrike">
              <a:latin typeface="Arial"/>
            </a:endParaRPr>
          </a:p>
          <a:p>
            <a:pPr lvl="1" marL="839880" indent="-277920">
              <a:lnSpc>
                <a:spcPct val="100000"/>
              </a:lnSpc>
              <a:spcBef>
                <a:spcPts val="649"/>
              </a:spcBef>
              <a:spcAft>
                <a:spcPts val="51"/>
              </a:spcAft>
              <a:buClr>
                <a:srgbClr val="ffffff"/>
              </a:buClr>
              <a:buFont typeface="Wingdings 2" charset="2"/>
              <a:buChar char="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ＭＳ Ｐゴシック"/>
              </a:rPr>
              <a:t>Customizability, ease of development</a:t>
            </a:r>
            <a:endParaRPr b="0" lang="en-US" sz="2400" spc="-1" strike="noStrike">
              <a:latin typeface="Arial"/>
            </a:endParaRPr>
          </a:p>
          <a:p>
            <a:pPr lvl="1" marL="839880" indent="-277920">
              <a:lnSpc>
                <a:spcPct val="100000"/>
              </a:lnSpc>
              <a:spcBef>
                <a:spcPts val="649"/>
              </a:spcBef>
              <a:spcAft>
                <a:spcPts val="51"/>
              </a:spcAft>
              <a:buClr>
                <a:srgbClr val="ffffff"/>
              </a:buClr>
              <a:buFont typeface="Wingdings 2" charset="2"/>
              <a:buChar char="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ＭＳ Ｐゴシック"/>
              </a:rPr>
              <a:t>Free software</a:t>
            </a:r>
            <a:endParaRPr b="0" lang="en-US" sz="2400" spc="-1" strike="noStrike">
              <a:latin typeface="Arial"/>
            </a:endParaRPr>
          </a:p>
          <a:p>
            <a:pPr marL="865080" indent="-257040">
              <a:lnSpc>
                <a:spcPct val="100000"/>
              </a:lnSpc>
              <a:spcBef>
                <a:spcPts val="649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519120" indent="-387360">
              <a:lnSpc>
                <a:spcPct val="100000"/>
              </a:lnSpc>
              <a:spcBef>
                <a:spcPts val="751"/>
              </a:spcBef>
              <a:spcAft>
                <a:spcPts val="51"/>
              </a:spcAft>
              <a:buClr>
                <a:srgbClr val="f9f9f9"/>
              </a:buClr>
              <a:buFont typeface="Wingdings 2" charset="2"/>
              <a:buChar char="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Windows</a:t>
            </a:r>
            <a:endParaRPr b="0" lang="en-US" sz="2800" spc="-1" strike="noStrike">
              <a:latin typeface="Arial"/>
            </a:endParaRPr>
          </a:p>
          <a:p>
            <a:pPr lvl="1" marL="839880" indent="-277920">
              <a:lnSpc>
                <a:spcPct val="100000"/>
              </a:lnSpc>
              <a:spcBef>
                <a:spcPts val="649"/>
              </a:spcBef>
              <a:spcAft>
                <a:spcPts val="51"/>
              </a:spcAft>
              <a:buClr>
                <a:srgbClr val="ffffff"/>
              </a:buClr>
              <a:buFont typeface="Wingdings 2" charset="2"/>
              <a:buChar char="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ＭＳ Ｐゴシック"/>
              </a:rPr>
              <a:t>Devices typically “just work”</a:t>
            </a:r>
            <a:endParaRPr b="0" lang="en-US" sz="2400" spc="-1" strike="noStrike">
              <a:latin typeface="Arial"/>
            </a:endParaRPr>
          </a:p>
          <a:p>
            <a:pPr lvl="1" marL="839880" indent="-277920">
              <a:lnSpc>
                <a:spcPct val="100000"/>
              </a:lnSpc>
              <a:spcBef>
                <a:spcPts val="649"/>
              </a:spcBef>
              <a:spcAft>
                <a:spcPts val="51"/>
              </a:spcAft>
              <a:buClr>
                <a:srgbClr val="ffffff"/>
              </a:buClr>
              <a:buFont typeface="Wingdings 2" charset="2"/>
              <a:buChar char=""/>
              <a:tabLst>
                <a:tab algn="l" pos="519120"/>
                <a:tab algn="l" pos="976320"/>
                <a:tab algn="l" pos="1433520"/>
                <a:tab algn="l" pos="1890720"/>
                <a:tab algn="l" pos="2347920"/>
                <a:tab algn="l" pos="2805120"/>
                <a:tab algn="l" pos="3262320"/>
                <a:tab algn="l" pos="3719520"/>
                <a:tab algn="l" pos="4176720"/>
                <a:tab algn="l" pos="4633920"/>
                <a:tab algn="l" pos="5091120"/>
                <a:tab algn="l" pos="5548320"/>
                <a:tab algn="l" pos="6005520"/>
                <a:tab algn="l" pos="6462720"/>
                <a:tab algn="l" pos="6919920"/>
                <a:tab algn="l" pos="7377120"/>
                <a:tab algn="l" pos="7834320"/>
                <a:tab algn="l" pos="8291520"/>
                <a:tab algn="l" pos="8748720"/>
                <a:tab algn="l" pos="9205920"/>
                <a:tab algn="l" pos="966312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ＭＳ Ｐゴシック"/>
              </a:rPr>
              <a:t>Availability of commercial applications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"/>
          <p:cNvSpPr/>
          <p:nvPr/>
        </p:nvSpPr>
        <p:spPr>
          <a:xfrm>
            <a:off x="608400" y="1143000"/>
            <a:ext cx="10972440" cy="516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Command Line Basics  –‣ </a:t>
            </a: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Basics</a:t>
            </a:r>
            <a:endParaRPr b="0" lang="en-US" sz="2400" spc="-1" strike="noStrike">
              <a:latin typeface="Arial"/>
            </a:endParaRPr>
          </a:p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Open a shell – (terminal, concole, konsole, cmd,powershell)</a:t>
            </a:r>
            <a:endParaRPr b="0" lang="en-US" sz="2400" spc="-1" strike="noStrike">
              <a:latin typeface="Arial"/>
            </a:endParaRPr>
          </a:p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-124560" y="360"/>
            <a:ext cx="12314880" cy="8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d428"/>
                </a:solidFill>
                <a:latin typeface="Arial"/>
                <a:ea typeface="DejaVu Sans"/>
              </a:rPr>
              <a:t>Command Summary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3200400" y="2286000"/>
            <a:ext cx="6171480" cy="435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"/>
          <p:cNvSpPr/>
          <p:nvPr/>
        </p:nvSpPr>
        <p:spPr>
          <a:xfrm>
            <a:off x="608400" y="1143000"/>
            <a:ext cx="10972440" cy="516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Command Line Basics  –‣ </a:t>
            </a: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Basics</a:t>
            </a:r>
            <a:endParaRPr b="0" lang="en-US" sz="2400" spc="-1" strike="noStrike">
              <a:latin typeface="Arial"/>
            </a:endParaRPr>
          </a:p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Envitonment variables  (env)</a:t>
            </a:r>
            <a:endParaRPr b="0" lang="en-US" sz="2400" spc="-1" strike="noStrike">
              <a:latin typeface="Arial"/>
            </a:endParaRPr>
          </a:p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.bashrc   OR    .bash_aliases</a:t>
            </a:r>
            <a:endParaRPr b="0" lang="en-US" sz="2400" spc="-1" strike="noStrike">
              <a:latin typeface="Arial"/>
            </a:endParaRPr>
          </a:p>
          <a:p>
            <a:pPr marL="517680" indent="-385920">
              <a:lnSpc>
                <a:spcPct val="100000"/>
              </a:lnSpc>
              <a:spcBef>
                <a:spcPts val="814"/>
              </a:spcBef>
              <a:spcAft>
                <a:spcPts val="113"/>
              </a:spcAft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517680"/>
                <a:tab algn="l" pos="974880"/>
                <a:tab algn="l" pos="1432080"/>
                <a:tab algn="l" pos="1889280"/>
                <a:tab algn="l" pos="2346480"/>
                <a:tab algn="l" pos="2803680"/>
                <a:tab algn="l" pos="3260880"/>
                <a:tab algn="l" pos="3718080"/>
                <a:tab algn="l" pos="4175280"/>
                <a:tab algn="l" pos="4632480"/>
                <a:tab algn="l" pos="5089680"/>
                <a:tab algn="l" pos="5546880"/>
                <a:tab algn="l" pos="6004080"/>
                <a:tab algn="l" pos="6461280"/>
                <a:tab algn="l" pos="6918480"/>
                <a:tab algn="l" pos="7375680"/>
                <a:tab algn="l" pos="7832880"/>
                <a:tab algn="l" pos="8290080"/>
                <a:tab algn="l" pos="8747280"/>
                <a:tab algn="l" pos="9204480"/>
                <a:tab algn="l" pos="966168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-124560" y="360"/>
            <a:ext cx="12314880" cy="8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3"/>
              </a:spcBef>
              <a:spcAft>
                <a:spcPts val="113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d428"/>
                </a:solidFill>
                <a:latin typeface="Arial"/>
                <a:ea typeface="DejaVu Sans"/>
              </a:rPr>
              <a:t>Command Summary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"/>
          <p:cNvSpPr/>
          <p:nvPr/>
        </p:nvSpPr>
        <p:spPr>
          <a:xfrm>
            <a:off x="608400" y="1105920"/>
            <a:ext cx="11266560" cy="52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34960" indent="-392040">
              <a:lnSpc>
                <a:spcPct val="9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Directory Tree  - </a:t>
            </a:r>
            <a:endParaRPr b="0" lang="en-US" sz="28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dev </a:t>
            </a:r>
            <a:r>
              <a:rPr b="0" lang="en-US" sz="26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– contains the special device files for all the </a:t>
            </a: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– devices (character &amp; block, socket, pipe)</a:t>
            </a:r>
            <a:endParaRPr b="0" lang="en-US" sz="26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– </a:t>
            </a:r>
            <a:r>
              <a:rPr b="0" lang="en-US" sz="26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virtual files, not physically on the disk</a:t>
            </a:r>
            <a:endParaRPr b="0" lang="en-US" sz="26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– </a:t>
            </a:r>
            <a:r>
              <a:rPr b="0" lang="en-US" sz="26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files that represent devices</a:t>
            </a:r>
            <a:endParaRPr b="0" lang="en-US" sz="26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7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file type is one of the following characters:</a:t>
            </a:r>
            <a:endParaRPr b="0" lang="en-US" sz="26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 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b  block special file     c  character special file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  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C  high performance ("contiguous data") file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  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d  directory                 D  door (Solaris 2.5 and up)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  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l  symbolic link            M  off-line ("migrated") file (Cray DMF)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  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n  network special file (HP-UX)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  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p  FIFO (named pipe)   P  port (Solaris 10 and up)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  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s  socket</a:t>
            </a:r>
            <a:endParaRPr b="0" lang="en-US" sz="2000" spc="-1" strike="noStrike">
              <a:latin typeface="Arial"/>
            </a:endParaRPr>
          </a:p>
          <a:p>
            <a:pPr marL="855720" indent="-271440">
              <a:lnSpc>
                <a:spcPct val="90000"/>
              </a:lnSpc>
              <a:spcBef>
                <a:spcPts val="649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2109960" y="335880"/>
            <a:ext cx="8146800" cy="76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000" spc="-1" strike="noStrike">
                <a:solidFill>
                  <a:srgbClr val="bdb76b"/>
                </a:solidFill>
                <a:latin typeface="Arial"/>
                <a:ea typeface="DejaVu Sans"/>
              </a:rPr>
              <a:t>System Structure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"/>
          <p:cNvSpPr/>
          <p:nvPr/>
        </p:nvSpPr>
        <p:spPr>
          <a:xfrm>
            <a:off x="0" y="1105920"/>
            <a:ext cx="12192120" cy="52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534960" indent="-392040">
              <a:lnSpc>
                <a:spcPct val="90000"/>
              </a:lnSpc>
              <a:spcBef>
                <a:spcPts val="751"/>
              </a:spcBef>
              <a:spcAft>
                <a:spcPts val="5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Book Antiqua"/>
                <a:ea typeface="DejaVu Sans"/>
              </a:rPr>
              <a:t>Directory Tree  - </a:t>
            </a:r>
            <a:endParaRPr b="0" lang="en-US" sz="28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cat + 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/proc/cpuinfo – CPU Information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/proc/filesystems – It keeps the useful info about the processes that are running currently.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/proc/interrupts – Shows information about the # of interrupts per IRQ.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/proc/ioports – Shows I/O addresses used by devices on the server.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/proc/meminfo –  Shows the memory usage information.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/proc/modules – Shows using kernel module.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/proc/mounts – Shows mounted File-system Information.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/proc/stat –  displays the detailed statistics of the current system.</a:t>
            </a:r>
            <a:endParaRPr b="0" lang="en-US" sz="2000" spc="-1" strike="noStrike">
              <a:latin typeface="Arial"/>
            </a:endParaRPr>
          </a:p>
          <a:p>
            <a:pPr lvl="1" marL="730080" indent="-272880">
              <a:lnSpc>
                <a:spcPct val="90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533520"/>
                <a:tab algn="l" pos="990720"/>
                <a:tab algn="l" pos="1447920"/>
                <a:tab algn="l" pos="1905120"/>
                <a:tab algn="l" pos="2362320"/>
                <a:tab algn="l" pos="2819520"/>
                <a:tab algn="l" pos="3276720"/>
                <a:tab algn="l" pos="3733920"/>
                <a:tab algn="l" pos="4191120"/>
                <a:tab algn="l" pos="4648320"/>
                <a:tab algn="l" pos="5105520"/>
                <a:tab algn="l" pos="5562720"/>
                <a:tab algn="l" pos="6019920"/>
                <a:tab algn="l" pos="6477120"/>
                <a:tab algn="l" pos="6934320"/>
                <a:tab algn="l" pos="7391520"/>
                <a:tab algn="l" pos="7848720"/>
                <a:tab algn="l" pos="8305920"/>
                <a:tab algn="l" pos="8763120"/>
                <a:tab algn="l" pos="9220320"/>
                <a:tab algn="l" pos="967752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roid Sans Fallback"/>
              </a:rPr>
              <a:t>/proc/swaps –  contains swap file information.</a:t>
            </a:r>
            <a:endParaRPr b="0" lang="en-US" sz="2000" spc="-1" strike="noStrike">
              <a:latin typeface="Arial"/>
            </a:endParaRPr>
          </a:p>
          <a:p>
            <a:pPr marL="855720" indent="-271440">
              <a:lnSpc>
                <a:spcPct val="90000"/>
              </a:lnSpc>
              <a:spcBef>
                <a:spcPts val="649"/>
              </a:spcBef>
              <a:spcAft>
                <a:spcPts val="51"/>
              </a:spcAft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2109960" y="335880"/>
            <a:ext cx="8146800" cy="76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000" spc="-1" strike="noStrike">
                <a:solidFill>
                  <a:srgbClr val="bdb76b"/>
                </a:solidFill>
                <a:latin typeface="Arial"/>
                <a:ea typeface="DejaVu Sans"/>
              </a:rPr>
              <a:t>System Structure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BBC3EC1D29AA45BE630CC401A7EBF7" ma:contentTypeVersion="9" ma:contentTypeDescription="Create a new document." ma:contentTypeScope="" ma:versionID="e2186acc1bbfd38e6a37ac36b61ae5cc">
  <xsd:schema xmlns:xsd="http://www.w3.org/2001/XMLSchema" xmlns:xs="http://www.w3.org/2001/XMLSchema" xmlns:p="http://schemas.microsoft.com/office/2006/metadata/properties" xmlns:ns2="a0b17531-8c75-4c5e-8397-7b0ec4c2dc96" xmlns:ns3="5f47a621-dbf2-46cf-bd7e-1ef7e01b01a3" targetNamespace="http://schemas.microsoft.com/office/2006/metadata/properties" ma:root="true" ma:fieldsID="29ab248ab9b48ed43be2378fcac8a122" ns2:_="" ns3:_="">
    <xsd:import namespace="a0b17531-8c75-4c5e-8397-7b0ec4c2dc96"/>
    <xsd:import namespace="5f47a621-dbf2-46cf-bd7e-1ef7e01b01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b17531-8c75-4c5e-8397-7b0ec4c2dc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84d4cd7-a39b-4460-b33b-417b4461d6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47a621-dbf2-46cf-bd7e-1ef7e01b01a3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b1a559d-0432-43c2-969b-a53d3860f2cb}" ma:internalName="TaxCatchAll" ma:showField="CatchAllData" ma:web="5f47a621-dbf2-46cf-bd7e-1ef7e01b01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f47a621-dbf2-46cf-bd7e-1ef7e01b01a3" xsi:nil="true"/>
    <lcf76f155ced4ddcb4097134ff3c332f xmlns="a0b17531-8c75-4c5e-8397-7b0ec4c2dc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712D941-B1A0-4E7A-9DB3-B25F059C9741}"/>
</file>

<file path=customXml/itemProps2.xml><?xml version="1.0" encoding="utf-8"?>
<ds:datastoreItem xmlns:ds="http://schemas.openxmlformats.org/officeDocument/2006/customXml" ds:itemID="{D4ECFE34-574A-45C6-B359-C3C3F5509AEC}"/>
</file>

<file path=customXml/itemProps3.xml><?xml version="1.0" encoding="utf-8"?>
<ds:datastoreItem xmlns:ds="http://schemas.openxmlformats.org/officeDocument/2006/customXml" ds:itemID="{AD96B0D0-BEE4-442C-A891-ED170509972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Application>LibreOffice/7.2.5.2.0$Linux_X86_64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Jantomaso, Marc (School of Engineering and Computational Sciences)</dc:creator>
  <dc:description/>
  <cp:lastModifiedBy/>
  <cp:revision>57</cp:revision>
  <dcterms:created xsi:type="dcterms:W3CDTF">2021-09-16T20:08:28Z</dcterms:created>
  <dcterms:modified xsi:type="dcterms:W3CDTF">2022-01-27T15:54:13Z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2</vt:r8>
  </property>
  <property fmtid="{D5CDD505-2E9C-101B-9397-08002B2CF9AE}" pid="3" name="PresentationFormat">
    <vt:lpwstr>Widescreen</vt:lpwstr>
  </property>
  <property fmtid="{D5CDD505-2E9C-101B-9397-08002B2CF9AE}" pid="4" name="Slides">
    <vt:r8>8</vt:r8>
  </property>
  <property fmtid="{D5CDD505-2E9C-101B-9397-08002B2CF9AE}" pid="5" name="ContentTypeId">
    <vt:lpwstr>0x01010066BBC3EC1D29AA45BE630CC401A7EBF7</vt:lpwstr>
  </property>
  <property fmtid="{D5CDD505-2E9C-101B-9397-08002B2CF9AE}" pid="6" name="MediaServiceImageTags">
    <vt:lpwstr/>
  </property>
</Properties>
</file>